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4"/>
  </p:notesMasterIdLst>
  <p:handoutMasterIdLst>
    <p:handoutMasterId r:id="rId55"/>
  </p:handoutMasterIdLst>
  <p:sldIdLst>
    <p:sldId id="272" r:id="rId3"/>
    <p:sldId id="494" r:id="rId4"/>
    <p:sldId id="463" r:id="rId5"/>
    <p:sldId id="481" r:id="rId6"/>
    <p:sldId id="480" r:id="rId7"/>
    <p:sldId id="275" r:id="rId8"/>
    <p:sldId id="495" r:id="rId9"/>
    <p:sldId id="496" r:id="rId10"/>
    <p:sldId id="465" r:id="rId11"/>
    <p:sldId id="277" r:id="rId12"/>
    <p:sldId id="488" r:id="rId13"/>
    <p:sldId id="278" r:id="rId14"/>
    <p:sldId id="464" r:id="rId15"/>
    <p:sldId id="280" r:id="rId16"/>
    <p:sldId id="490" r:id="rId17"/>
    <p:sldId id="491" r:id="rId18"/>
    <p:sldId id="492" r:id="rId19"/>
    <p:sldId id="281" r:id="rId20"/>
    <p:sldId id="501" r:id="rId21"/>
    <p:sldId id="489" r:id="rId22"/>
    <p:sldId id="500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468" r:id="rId31"/>
    <p:sldId id="470" r:id="rId32"/>
    <p:sldId id="471" r:id="rId33"/>
    <p:sldId id="472" r:id="rId34"/>
    <p:sldId id="294" r:id="rId35"/>
    <p:sldId id="499" r:id="rId36"/>
    <p:sldId id="479" r:id="rId37"/>
    <p:sldId id="486" r:id="rId38"/>
    <p:sldId id="487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493" r:id="rId47"/>
    <p:sldId id="292" r:id="rId48"/>
    <p:sldId id="305" r:id="rId49"/>
    <p:sldId id="306" r:id="rId50"/>
    <p:sldId id="293" r:id="rId51"/>
    <p:sldId id="478" r:id="rId52"/>
    <p:sldId id="475" r:id="rId53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501"/>
    <a:srgbClr val="B9B9B9"/>
    <a:srgbClr val="FFCC66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1" autoAdjust="0"/>
    <p:restoredTop sz="94660"/>
  </p:normalViewPr>
  <p:slideViewPr>
    <p:cSldViewPr showGuides="1">
      <p:cViewPr varScale="1">
        <p:scale>
          <a:sx n="78" d="100"/>
          <a:sy n="78" d="100"/>
        </p:scale>
        <p:origin x="1546" y="62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2025-09-28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9/28/2025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9/28/2025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9/28/2025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  <a:prstGeom prst="rect">
            <a:avLst/>
          </a:prstGeo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9/28/2025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  <a:prstGeom prst="rect">
            <a:avLst/>
          </a:prstGeo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9/28/2025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531274" y="2397848"/>
            <a:ext cx="8081453" cy="80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2600" dirty="0"/>
              <a:t>합성곱 신경망</a:t>
            </a:r>
            <a:br>
              <a:rPr lang="en-US" altLang="ko-KR" sz="2600" dirty="0"/>
            </a:br>
            <a:r>
              <a:rPr lang="en-US" altLang="ko-KR" sz="2600" dirty="0"/>
              <a:t>(Convolution Neural Network)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182327"/>
            <a:ext cx="8451137" cy="553027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/>
              <a:t> ILSVRC(ImageNet Large Scale Visual Recognition Challenge)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/>
              <a:t>ILSVRC</a:t>
            </a:r>
            <a:r>
              <a:rPr lang="ko-KR" altLang="en-US" b="1" dirty="0"/>
              <a:t>는 </a:t>
            </a:r>
            <a:r>
              <a:rPr lang="en-US" altLang="ko-KR" b="1" dirty="0"/>
              <a:t>2010</a:t>
            </a:r>
            <a:r>
              <a:rPr lang="ko-KR" altLang="en-US" b="1" dirty="0"/>
              <a:t>년부터 시작된 이미지 인식 </a:t>
            </a:r>
            <a:r>
              <a:rPr lang="ko-KR" altLang="en-US" dirty="0"/>
              <a:t>및 객체 탐지를 위한 대규모 컴퓨터 비전 경진대회임</a:t>
            </a:r>
            <a:endParaRPr lang="en-US" altLang="ko-KR" dirty="0"/>
          </a:p>
          <a:p>
            <a:pPr lvl="1"/>
            <a:r>
              <a:rPr lang="ko-KR" altLang="en-US" dirty="0"/>
              <a:t>이 대회는 </a:t>
            </a:r>
            <a:r>
              <a:rPr lang="en-US" altLang="ko-KR" dirty="0"/>
              <a:t>Stanford </a:t>
            </a:r>
            <a:r>
              <a:rPr lang="ko-KR" altLang="en-US" dirty="0"/>
              <a:t>대학의 </a:t>
            </a:r>
            <a:r>
              <a:rPr lang="en-US" altLang="ko-KR" dirty="0"/>
              <a:t>Fei-Fei Li </a:t>
            </a:r>
            <a:r>
              <a:rPr lang="ko-KR" altLang="en-US" dirty="0"/>
              <a:t>교수가 설립한 </a:t>
            </a:r>
            <a:r>
              <a:rPr lang="en-US" altLang="ko-KR" dirty="0"/>
              <a:t>ImageNet </a:t>
            </a:r>
            <a:r>
              <a:rPr lang="ko-KR" altLang="en-US" dirty="0"/>
              <a:t>데이터셋을 기반으로 진행되며</a:t>
            </a:r>
            <a:r>
              <a:rPr lang="en-US" altLang="ko-KR" dirty="0"/>
              <a:t>, </a:t>
            </a:r>
            <a:r>
              <a:rPr lang="ko-KR" altLang="en-US" dirty="0" err="1"/>
              <a:t>딥러닝과</a:t>
            </a:r>
            <a:r>
              <a:rPr lang="ko-KR" altLang="en-US" dirty="0"/>
              <a:t> 컴퓨터 비전 연구 분야에서 혁신적인 알고리즘을 개발하고 평가하는 중요한 자리로 알려져 있음</a:t>
            </a:r>
            <a:endParaRPr lang="en-US" altLang="ko-KR" dirty="0"/>
          </a:p>
          <a:p>
            <a:pPr lvl="1"/>
            <a:r>
              <a:rPr lang="ko-KR" altLang="en-US" dirty="0"/>
              <a:t>대회의 목적은 다양한 객체와 이미지를 효과적으로 분류하고 인식하는 알고리즘의 성능을 테스트하는 것임</a:t>
            </a:r>
            <a:endParaRPr lang="en-US" altLang="ko-KR" dirty="0"/>
          </a:p>
          <a:p>
            <a:pPr lvl="1"/>
            <a:r>
              <a:rPr lang="en-US" altLang="ko-KR" dirty="0"/>
              <a:t>ILSVRC</a:t>
            </a:r>
            <a:r>
              <a:rPr lang="ko-KR" altLang="en-US" dirty="0"/>
              <a:t>는 </a:t>
            </a:r>
            <a:r>
              <a:rPr lang="ko-KR" altLang="en-US" b="1" dirty="0" err="1"/>
              <a:t>딥러닝</a:t>
            </a:r>
            <a:r>
              <a:rPr lang="ko-KR" altLang="en-US" dirty="0" err="1"/>
              <a:t>과</a:t>
            </a:r>
            <a:r>
              <a:rPr lang="ko-KR" altLang="en-US" dirty="0"/>
              <a:t>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(CNN)</a:t>
            </a:r>
            <a:r>
              <a:rPr lang="ko-KR" altLang="en-US" dirty="0"/>
              <a:t> 분야의 큰 진전을 촉진했으며</a:t>
            </a:r>
            <a:r>
              <a:rPr lang="en-US" altLang="ko-KR" dirty="0"/>
              <a:t>, 2012</a:t>
            </a:r>
            <a:r>
              <a:rPr lang="ko-KR" altLang="en-US" dirty="0"/>
              <a:t>년에는 </a:t>
            </a:r>
            <a:r>
              <a:rPr lang="ko-KR" altLang="en-US" dirty="0" err="1"/>
              <a:t>알렉스넷</a:t>
            </a:r>
            <a:r>
              <a:rPr lang="en-US" altLang="ko-KR" dirty="0"/>
              <a:t>(</a:t>
            </a:r>
            <a:r>
              <a:rPr lang="en-US" altLang="ko-KR" dirty="0" err="1"/>
              <a:t>AlexNet</a:t>
            </a:r>
            <a:r>
              <a:rPr lang="en-US" altLang="ko-KR" dirty="0"/>
              <a:t>)</a:t>
            </a:r>
            <a:r>
              <a:rPr lang="ko-KR" altLang="en-US" dirty="0"/>
              <a:t>이 대회에서 놀라운 성과를 거두면서 </a:t>
            </a:r>
            <a:r>
              <a:rPr lang="ko-KR" altLang="en-US" dirty="0" err="1"/>
              <a:t>딥러닝의</a:t>
            </a:r>
            <a:r>
              <a:rPr lang="ko-KR" altLang="en-US" dirty="0"/>
              <a:t> 가능성을 전 세계에 입증했다</a:t>
            </a:r>
            <a:r>
              <a:rPr lang="en-US" altLang="ko-KR" dirty="0"/>
              <a:t>. </a:t>
            </a:r>
            <a:r>
              <a:rPr lang="ko-KR" altLang="en-US" dirty="0"/>
              <a:t>그 이후로 </a:t>
            </a:r>
            <a:r>
              <a:rPr lang="en-US" altLang="ko-KR" dirty="0"/>
              <a:t>VGG, </a:t>
            </a:r>
            <a:r>
              <a:rPr lang="en-US" altLang="ko-KR" dirty="0" err="1"/>
              <a:t>GoogLeNet</a:t>
            </a:r>
            <a:r>
              <a:rPr lang="en-US" altLang="ko-KR" dirty="0"/>
              <a:t>,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등 많은 혁신적인 모델이 </a:t>
            </a:r>
            <a:r>
              <a:rPr lang="en-US" altLang="ko-KR" dirty="0"/>
              <a:t>ILSVRC</a:t>
            </a:r>
            <a:r>
              <a:rPr lang="ko-KR" altLang="en-US" dirty="0"/>
              <a:t>를 통해 발표되었음</a:t>
            </a:r>
            <a:endParaRPr lang="en-US" altLang="ko-KR" dirty="0"/>
          </a:p>
          <a:p>
            <a:pPr lvl="1"/>
            <a:r>
              <a:rPr lang="en-US" altLang="ko-KR" b="1" dirty="0"/>
              <a:t>ILSVRC </a:t>
            </a:r>
            <a:r>
              <a:rPr lang="ko-KR" altLang="en-US" b="1" dirty="0"/>
              <a:t>대회는 </a:t>
            </a:r>
            <a:r>
              <a:rPr lang="en-US" altLang="ko-KR" b="1" dirty="0"/>
              <a:t>2017</a:t>
            </a:r>
            <a:r>
              <a:rPr lang="ko-KR" altLang="en-US" b="1" dirty="0"/>
              <a:t>년을 마지막으로 종료되었음</a:t>
            </a:r>
            <a:endParaRPr lang="en-US" altLang="ko-KR" b="1" dirty="0"/>
          </a:p>
          <a:p>
            <a:pPr lvl="1"/>
            <a:r>
              <a:rPr lang="en-US" altLang="ko-KR" dirty="0"/>
              <a:t>ILSVRC</a:t>
            </a:r>
            <a:r>
              <a:rPr lang="ko-KR" altLang="en-US" dirty="0"/>
              <a:t>의 종료 이유 중 하나는 컴퓨터 비전 분야가 해당 과제에서 놀랄 만큼 높은 성과를 이뤄 더 이상 경쟁의 필요성이 줄어들었기 때문임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2015</a:t>
            </a:r>
            <a:r>
              <a:rPr lang="ko-KR" altLang="en-US" dirty="0"/>
              <a:t>년에는 </a:t>
            </a:r>
            <a:r>
              <a:rPr lang="en-US" altLang="ko-KR" dirty="0"/>
              <a:t>Microsoft</a:t>
            </a:r>
            <a:r>
              <a:rPr lang="ko-KR" altLang="en-US" dirty="0"/>
              <a:t>의 </a:t>
            </a:r>
            <a:r>
              <a:rPr lang="en-US" altLang="ko-KR" dirty="0" err="1"/>
              <a:t>ResNet</a:t>
            </a:r>
            <a:r>
              <a:rPr lang="ko-KR" altLang="en-US" dirty="0"/>
              <a:t>이 인간 수준의 오류율을 초과하면서 대회가 설정한 목표를 달성했음</a:t>
            </a:r>
            <a:endParaRPr lang="en-US" altLang="ko-KR" dirty="0"/>
          </a:p>
          <a:p>
            <a:pPr lvl="1"/>
            <a:r>
              <a:rPr lang="ko-KR" altLang="en-US" dirty="0"/>
              <a:t>최근에는 </a:t>
            </a:r>
            <a:r>
              <a:rPr lang="en-US" altLang="ko-KR" b="1" dirty="0"/>
              <a:t>COCO(</a:t>
            </a:r>
            <a:r>
              <a:rPr lang="ko-KR" altLang="en-US" b="1" dirty="0"/>
              <a:t>공통 객체 인식</a:t>
            </a:r>
            <a:r>
              <a:rPr lang="en-US" altLang="ko-KR" b="1" dirty="0"/>
              <a:t>)</a:t>
            </a:r>
            <a:r>
              <a:rPr lang="en-US" altLang="ko-KR" dirty="0"/>
              <a:t>, </a:t>
            </a:r>
            <a:r>
              <a:rPr lang="en-US" altLang="ko-KR" b="1" dirty="0"/>
              <a:t>Open Images</a:t>
            </a:r>
            <a:r>
              <a:rPr lang="ko-KR" altLang="en-US" dirty="0"/>
              <a:t>와 같은 데이터셋을 사용한 새로운 대회들이 열리고 있으며</a:t>
            </a:r>
            <a:r>
              <a:rPr lang="en-US" altLang="ko-KR" dirty="0"/>
              <a:t>, </a:t>
            </a:r>
            <a:r>
              <a:rPr lang="ko-KR" altLang="en-US" b="1" dirty="0"/>
              <a:t>자율 주행</a:t>
            </a:r>
            <a:r>
              <a:rPr lang="en-US" altLang="ko-KR" dirty="0"/>
              <a:t>, </a:t>
            </a:r>
            <a:r>
              <a:rPr lang="ko-KR" altLang="en-US" b="1" dirty="0"/>
              <a:t>비디오 분석</a:t>
            </a:r>
            <a:r>
              <a:rPr lang="en-US" altLang="ko-KR" dirty="0"/>
              <a:t>, </a:t>
            </a:r>
            <a:r>
              <a:rPr lang="ko-KR" altLang="en-US" b="1" dirty="0" err="1"/>
              <a:t>세그멘테이션</a:t>
            </a:r>
            <a:r>
              <a:rPr lang="ko-KR" altLang="en-US" dirty="0" err="1"/>
              <a:t>과</a:t>
            </a:r>
            <a:r>
              <a:rPr lang="ko-KR" altLang="en-US" dirty="0"/>
              <a:t> 같은 다양한 실제 과제를 해결하기 위한 연구가 활발히 진행되고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3385185-66E1-DE2A-9E9B-53232CAC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7EF3-4B3A-9B81-2D88-783294E4C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8D5C6D-A28F-AC01-BC79-9877D6466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 신경망 구조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합성곱 신경망은 </a:t>
            </a:r>
            <a:r>
              <a:rPr lang="ko-KR" altLang="en-US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합성곱층과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풀링층을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거치면서 입력 이미지의 주요 특성 벡터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(feature vector)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를 추출함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후 추출된 주요 특성 벡터들은 완전 연결층을 거치면서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벡터로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활성화 함수인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사용하여 최종 결과가 출력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79060F-EAB6-2DB6-3DDA-F12645DD7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438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1903" y="1297541"/>
            <a:ext cx="5167537" cy="52998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 신경망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(input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입력 이미지 데이터가 최초로 거치게 되는 계층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이미지는 단순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차원의 데이터가 아닌 높이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(height)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(width)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채널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(channel)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값을 갖는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데이터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채널은 이미지가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(gray scale)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가지며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컬러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(RGB)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갖음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예를들어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그림과 같은 형태는 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채널은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RGB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갖고 있으므로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형태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(shape)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(4, 4, 3)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표현할 수 있음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8C354-FACC-D982-E198-95108D89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469" y="2276860"/>
            <a:ext cx="3499270" cy="293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B3C50CF-1110-71DE-CEF4-A9CEC978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B35071E-0A04-DDBF-BF59-841CBF7B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27" y="1355148"/>
            <a:ext cx="942197" cy="691284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77253152-48EA-1ACF-3477-5407C3C72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24720"/>
            <a:ext cx="8105496" cy="564548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합성곱층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(convolutional layer)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은 필터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(filter)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를 사용하여 입력 데이터에서 특성을 추출하는 역할을 수행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(Convolution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중 근처의 픽셀과 공간적인 관계유지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Convolution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이란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? Elementwise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로 곱을 하고 그 곱의 결과를 합산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예를들면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3 x 3 kernel(9 shared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weight)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5 x 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입력 이미지에 대해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convolution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한경우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그 결과 값으로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 x 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피쳐맾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 map)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나옴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이경우 하나의 입력 채널과 하나의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 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B8A2E5-5830-E287-8289-C94790695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3" y="4177891"/>
            <a:ext cx="7143268" cy="247532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05EB66-414B-3443-60E6-661EE4B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59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합성곱층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(convolutional layer)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은 입력 데이터에서 특성을 추출하는 역할을 수행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이미지가 들어왔을 때 이미지에 대한 특성을 감지하기 위해 커널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이나 필터를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필터는 이미지의 모든 영역을 훑으면서 특성을 추출하게 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추출된 결과물이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 map)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이  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3×3, 5×5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크기로 적용되는 것이 일반적이며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(stride)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지정된 간격에 따라 순차적으로 이동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59B390-4B45-09DF-FDC9-6E9962BF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C0747-A29F-C7F6-593E-17FC6160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44E1FE-27C2-4D92-9E9B-E8637B9A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8105496" cy="55302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vs.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필터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(Filter)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 커널</a:t>
            </a:r>
            <a:r>
              <a:rPr lang="en-US" altLang="ko-KR" sz="1600" b="1" dirty="0"/>
              <a:t>(Kernel)</a:t>
            </a:r>
            <a:r>
              <a:rPr lang="en-US" altLang="ko-KR" sz="1600" dirty="0"/>
              <a:t>: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CNN</a:t>
            </a:r>
            <a:r>
              <a:rPr lang="ko-KR" altLang="en-US" sz="1600" dirty="0"/>
              <a:t>에서 입력 이미지에 곱해지는 </a:t>
            </a:r>
            <a:r>
              <a:rPr lang="ko-KR" altLang="en-US" sz="1600" b="1" dirty="0"/>
              <a:t>가중치 행렬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커널은 학습되는 파라미터</a:t>
            </a:r>
            <a:r>
              <a:rPr lang="en-US" altLang="ko-KR" sz="1600" dirty="0"/>
              <a:t>(</a:t>
            </a:r>
            <a:r>
              <a:rPr lang="ko-KR" altLang="en-US" sz="1600" dirty="0"/>
              <a:t>가중치</a:t>
            </a:r>
            <a:r>
              <a:rPr lang="en-US" altLang="ko-KR" sz="1600" dirty="0"/>
              <a:t>)</a:t>
            </a:r>
            <a:r>
              <a:rPr lang="ko-KR" altLang="en-US" sz="1600" dirty="0"/>
              <a:t>이고</a:t>
            </a:r>
            <a:r>
              <a:rPr lang="en-US" altLang="ko-KR" sz="1600" dirty="0"/>
              <a:t>, </a:t>
            </a:r>
            <a:r>
              <a:rPr lang="ko-KR" altLang="en-US" sz="1600" dirty="0"/>
              <a:t>입력의 작은 영역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3×3)</a:t>
            </a:r>
            <a:r>
              <a:rPr lang="ko-KR" altLang="en-US" sz="1600" dirty="0"/>
              <a:t>에 </a:t>
            </a:r>
            <a:r>
              <a:rPr lang="en-US" altLang="ko-KR" sz="1600" b="1" dirty="0"/>
              <a:t>convolution </a:t>
            </a:r>
            <a:r>
              <a:rPr lang="ko-KR" altLang="en-US" sz="1600" b="1" dirty="0"/>
              <a:t>연산</a:t>
            </a:r>
            <a:r>
              <a:rPr lang="ko-KR" altLang="en-US" sz="1600" dirty="0"/>
              <a:t>을 수행한다</a:t>
            </a:r>
            <a:r>
              <a:rPr lang="en-US" altLang="ko-KR" sz="1600" dirty="0"/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입력 채널마다 커널이 존재할 수 있다</a:t>
            </a:r>
            <a:r>
              <a:rPr lang="en-US" altLang="ko-KR" sz="1600" dirty="0"/>
              <a:t>(</a:t>
            </a:r>
            <a:r>
              <a:rPr lang="ko-KR" altLang="en-US" sz="1600" dirty="0"/>
              <a:t>특히 다채널 입력일 때</a:t>
            </a:r>
            <a:r>
              <a:rPr lang="en-US" altLang="ko-KR" sz="1600" dirty="0"/>
              <a:t>).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필터</a:t>
            </a:r>
            <a:r>
              <a:rPr lang="en-US" altLang="ko-KR" sz="1600" b="1" dirty="0"/>
              <a:t>(Filter)</a:t>
            </a:r>
            <a:r>
              <a:rPr lang="en-US" altLang="ko-KR" sz="1600" dirty="0"/>
              <a:t>: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</a:rPr>
              <a:t>출력 </a:t>
            </a:r>
            <a:r>
              <a:rPr lang="en-US" altLang="ko-KR" sz="1600" b="1" dirty="0">
                <a:solidFill>
                  <a:srgbClr val="FF0000"/>
                </a:solidFill>
              </a:rPr>
              <a:t>feature map 1</a:t>
            </a:r>
            <a:r>
              <a:rPr lang="ko-KR" altLang="en-US" sz="1600" b="1" dirty="0">
                <a:solidFill>
                  <a:srgbClr val="FF0000"/>
                </a:solidFill>
              </a:rPr>
              <a:t>개를 생성하는 단위</a:t>
            </a:r>
            <a:r>
              <a:rPr lang="ko-KR" altLang="en-US" sz="1600" dirty="0">
                <a:solidFill>
                  <a:srgbClr val="FF0000"/>
                </a:solidFill>
              </a:rPr>
              <a:t>이다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다채널 입력의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하나의 필터는 </a:t>
            </a:r>
            <a:r>
              <a:rPr lang="ko-KR" altLang="en-US" sz="1600" b="1" dirty="0"/>
              <a:t>각 채널마다 </a:t>
            </a:r>
            <a:r>
              <a:rPr lang="ko-KR" altLang="en-US" sz="1600" b="1" dirty="0" err="1"/>
              <a:t>하나씩의</a:t>
            </a:r>
            <a:r>
              <a:rPr lang="ko-KR" altLang="en-US" sz="1600" b="1" dirty="0"/>
              <a:t> 커널을 가지고</a:t>
            </a:r>
            <a:r>
              <a:rPr lang="en-US" altLang="ko-KR" sz="1600" dirty="0"/>
              <a:t>, </a:t>
            </a:r>
            <a:r>
              <a:rPr lang="ko-KR" altLang="en-US" sz="1600" dirty="0"/>
              <a:t>이들을 모두 더해서 하나의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을 만든다</a:t>
            </a:r>
            <a:r>
              <a:rPr lang="en-US" altLang="ko-KR" sz="1600" dirty="0"/>
              <a:t>.</a:t>
            </a: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b="1" dirty="0"/>
              <a:t>필터 </a:t>
            </a:r>
            <a:r>
              <a:rPr lang="en-US" altLang="ko-KR" sz="1600" b="1" dirty="0"/>
              <a:t>= </a:t>
            </a:r>
            <a:r>
              <a:rPr lang="ko-KR" altLang="en-US" sz="1600" b="1" dirty="0"/>
              <a:t>여러 커널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바이어스</a:t>
            </a:r>
            <a:endParaRPr lang="ko-KR" altLang="en-US" sz="1600" dirty="0"/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필터의 수 </a:t>
            </a:r>
            <a:r>
              <a:rPr lang="en-US" altLang="ko-KR" sz="1600" dirty="0"/>
              <a:t>= </a:t>
            </a:r>
            <a:r>
              <a:rPr lang="ko-KR" altLang="en-US" sz="1600" b="1" dirty="0"/>
              <a:t>출력 </a:t>
            </a:r>
            <a:r>
              <a:rPr lang="en-US" altLang="ko-KR" sz="1600" b="1" dirty="0"/>
              <a:t>feature map </a:t>
            </a:r>
            <a:r>
              <a:rPr lang="ko-KR" altLang="en-US" sz="1600" b="1" dirty="0"/>
              <a:t>수</a:t>
            </a:r>
            <a:endParaRPr lang="ko-KR" altLang="en-US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F4507AD-D9DC-267C-A6CD-5E8653D5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809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B302A-7BBF-01D1-D122-A479B623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7AFB3E-CEB0-06EA-5C88-E9A38B94A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866871"/>
            <a:ext cx="8105496" cy="584572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vs.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필터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(Filter)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 필터</a:t>
            </a:r>
            <a:r>
              <a:rPr lang="en-US" altLang="ko-KR" sz="1600" b="1" dirty="0"/>
              <a:t>(Filter)</a:t>
            </a:r>
            <a:r>
              <a:rPr lang="en-US" altLang="ko-KR" sz="1600" dirty="0"/>
              <a:t>:</a:t>
            </a:r>
          </a:p>
          <a:p>
            <a:pPr marL="1082675" lvl="3" indent="0">
              <a:lnSpc>
                <a:spcPct val="150000"/>
              </a:lnSpc>
              <a:buNone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필터 개수는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하이퍼파라미터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(설계자가 정하는 값)</a:t>
            </a:r>
            <a:r>
              <a:rPr lang="ko-KR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이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CNN에서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필터 개수는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출력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채널 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결정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필터가 16개라면, 합성곱 층의 출력은 32×32×16 크기의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필터 개수는 네트워크가 얼마나 많은 특징을 학습할지를 정하는 척도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필터가 많을수록 더 다양한 특징(에지, 모서리, 질감 등)을 잡아낼 수 있어 모델 표현력이 커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필터가 많으면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계산량과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메모리 사용량도 증가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설계자가 임의로 정할 수 있음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 설계자가 모델 크기와 목적에 맞게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16, 32, 64, 128,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…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처럼 필터 개수를 정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1319213" lvl="4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MNIST같이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단순한 데이터면 필터 수를 적게 잡기도 하고, 복잡한 이미지 인식에서는 훨씬 많게 잡기도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368425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9EE2815-5FA2-6C97-A43A-754520DC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17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F4457-A30D-F89C-4257-D21BAA114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64A15A-460D-C3B6-D163-93421BA9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866871"/>
            <a:ext cx="8105496" cy="58457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vs.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필터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(Filter)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62095E-3903-FF38-9759-4BEC3C924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5" y="1988825"/>
            <a:ext cx="7658014" cy="224667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21440A8-4DF0-DDB2-1F52-D5300552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13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>
              <a:xfrm>
                <a:off x="498995" y="1459935"/>
                <a:ext cx="8105496" cy="513745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u"/>
                </a:pP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ko-KR" altLang="en-US" dirty="0" err="1"/>
                  <a:t>스트라이드</a:t>
                </a:r>
                <a:r>
                  <a:rPr lang="en-US" altLang="ko-KR" dirty="0"/>
                  <a:t>(Strides)</a:t>
                </a:r>
                <a:endParaRPr lang="ko-KR" altLang="en-US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/>
                <a:r>
                  <a:rPr lang="ko-KR" altLang="ko-KR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커널이 입력 이미지 위를 이동하는 간격</a:t>
                </a:r>
                <a:endPara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기본값: 1 → 한 픽셀씩 이동</a:t>
                </a:r>
                <a:endParaRPr lang="en-US" altLang="ko-KR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값이 커지면 → 출력 크기 작아지고, </a:t>
                </a:r>
                <a:r>
                  <a:rPr lang="ko-KR" altLang="ko-KR" dirty="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다운샘플링</a:t>
                </a:r>
                <a:r>
                  <a:rPr lang="ko-KR" altLang="ko-KR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효과</a:t>
                </a:r>
              </a:p>
              <a:p>
                <a:pPr lvl="1"/>
                <a:r>
                  <a:rPr lang="ko-KR" altLang="en-US" dirty="0"/>
                  <a:t>공식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출력 크기</a:t>
                </a:r>
                <a:r>
                  <a:rPr lang="en-US" altLang="ko-KR" dirty="0"/>
                  <a:t>)</a:t>
                </a:r>
              </a:p>
              <a:p>
                <a:pPr marL="6778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/>
                        <m:t>𝑂</m:t>
                      </m:r>
                      <m:r>
                        <a:rPr lang="en-US" altLang="ko-KR" sz="1800"/>
                        <m:t>=</m:t>
                      </m:r>
                      <m:f>
                        <m:fPr>
                          <m:ctrlPr>
                            <a:rPr lang="ko-KR" altLang="en-US" sz="1800" i="1"/>
                          </m:ctrlPr>
                        </m:fPr>
                        <m:num>
                          <m:r>
                            <a:rPr lang="ko-KR" altLang="en-US" sz="1800" i="1"/>
                            <m:t>𝐼</m:t>
                          </m:r>
                          <m:r>
                            <a:rPr lang="ko-KR" altLang="en-US" sz="1800"/>
                            <m:t>−</m:t>
                          </m:r>
                          <m:r>
                            <a:rPr lang="ko-KR" altLang="en-US" sz="1800" i="1"/>
                            <m:t>𝐾</m:t>
                          </m:r>
                          <m:r>
                            <a:rPr lang="en-US" altLang="ko-KR" sz="1800"/>
                            <m:t>+2</m:t>
                          </m:r>
                          <m:r>
                            <a:rPr lang="ko-KR" altLang="en-US" sz="1800" i="1"/>
                            <m:t>𝑃</m:t>
                          </m:r>
                        </m:num>
                        <m:den>
                          <m:r>
                            <a:rPr lang="ko-KR" altLang="en-US" sz="1800" i="1"/>
                            <m:t>𝑆</m:t>
                          </m:r>
                        </m:den>
                      </m:f>
                      <m:r>
                        <a:rPr lang="en-US" altLang="ko-KR" sz="1800"/>
                        <m:t>+1</m:t>
                      </m:r>
                    </m:oMath>
                  </m:oMathPara>
                </a14:m>
                <a:endParaRPr lang="en-US" altLang="ko-KR" sz="1800" dirty="0"/>
              </a:p>
              <a:p>
                <a:pPr marL="677862" lvl="2" indent="0">
                  <a:buNone/>
                </a:pPr>
                <a:endParaRPr lang="ko-KR" altLang="en-US" sz="1600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/>
                      <m:t>𝐼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입력 크기</a:t>
                </a:r>
                <a:endParaRPr lang="en-US" altLang="ko-KR" sz="1600" i="1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/>
                      <m:t>𝐾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커널 크기</a:t>
                </a:r>
                <a:endParaRPr lang="en-US" altLang="ko-KR" sz="1600" i="1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/>
                      <m:t>𝑃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패딩</a:t>
                </a:r>
                <a:endParaRPr lang="en-US" altLang="ko-KR" sz="1600" i="1" dirty="0"/>
              </a:p>
              <a:p>
                <a:pPr lvl="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600" i="1"/>
                      <m:t>𝑆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 err="1"/>
                  <a:t>스트라이드</a:t>
                </a:r>
                <a:endParaRPr lang="ko-KR" altLang="en-US" sz="1600" dirty="0"/>
              </a:p>
              <a:p>
                <a:pPr lvl="1"/>
                <a:r>
                  <a:rPr lang="ko-KR" altLang="en-US" b="1" dirty="0"/>
                  <a:t>예시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입력</a:t>
                </a:r>
                <a:r>
                  <a:rPr lang="en-US" altLang="ko-KR" sz="1600" dirty="0"/>
                  <a:t>: 28×28, </a:t>
                </a:r>
                <a:r>
                  <a:rPr lang="ko-KR" altLang="en-US" sz="1600" dirty="0"/>
                  <a:t>커널</a:t>
                </a:r>
                <a:r>
                  <a:rPr lang="en-US" altLang="ko-KR" sz="1600" dirty="0"/>
                  <a:t>: 3×3, padding=0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stride=1 → </a:t>
                </a:r>
                <a:r>
                  <a:rPr lang="ko-KR" altLang="en-US" sz="1600" dirty="0"/>
                  <a:t>출력</a:t>
                </a:r>
                <a:r>
                  <a:rPr lang="en-US" altLang="ko-KR" sz="1600" dirty="0"/>
                  <a:t>: 26×26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stride=2 → </a:t>
                </a:r>
                <a:r>
                  <a:rPr lang="ko-KR" altLang="en-US" sz="1600" dirty="0"/>
                  <a:t>출력</a:t>
                </a:r>
                <a:r>
                  <a:rPr lang="en-US" altLang="ko-KR" sz="1600" dirty="0"/>
                  <a:t>: 13×13 (</a:t>
                </a:r>
                <a:r>
                  <a:rPr lang="ko-KR" altLang="en-US" sz="1600" dirty="0" err="1"/>
                  <a:t>다운샘플링</a:t>
                </a:r>
                <a:r>
                  <a:rPr lang="ko-KR" altLang="en-US" sz="1600" dirty="0"/>
                  <a:t> 효과</a:t>
                </a:r>
                <a:r>
                  <a:rPr lang="en-US" altLang="ko-KR" sz="1600" dirty="0"/>
                  <a:t>)</a:t>
                </a:r>
              </a:p>
              <a:p>
                <a:pPr lvl="1"/>
                <a:endParaRPr lang="en-US" altLang="ko-KR" sz="1700" dirty="0"/>
              </a:p>
            </p:txBody>
          </p:sp>
        </mc:Choice>
        <mc:Fallback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5" y="1459935"/>
                <a:ext cx="8105496" cy="5137451"/>
              </a:xfrm>
              <a:blipFill>
                <a:blip r:embed="rId2"/>
                <a:stretch>
                  <a:fillRect l="-527" t="-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F41F4427-0FA4-4489-7593-7EC68BAE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25" y="381603"/>
            <a:ext cx="3153508" cy="627903"/>
          </a:xfrm>
        </p:spPr>
        <p:txBody>
          <a:bodyPr/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121F-2BDF-C4EE-EDF5-23710892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B5C031-3E98-41E2-3A41-DA60357C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51374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/>
              <a:t>패딩</a:t>
            </a:r>
            <a:r>
              <a:rPr lang="en-US" altLang="ko-KR" dirty="0"/>
              <a:t>(Padding)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chemeClr val="tx1"/>
                </a:solidFill>
                <a:latin typeface="Arial" panose="020B0604020202020204" pitchFamily="34" charset="0"/>
              </a:rPr>
              <a:t>입력 이미지 주변에 </a:t>
            </a:r>
            <a:r>
              <a:rPr lang="ko-KR" altLang="ko-KR" b="1" dirty="0">
                <a:solidFill>
                  <a:schemeClr val="tx1"/>
                </a:solidFill>
                <a:latin typeface="Arial" panose="020B0604020202020204" pitchFamily="34" charset="0"/>
              </a:rPr>
              <a:t>0 또는 다른 값</a:t>
            </a:r>
            <a:r>
              <a:rPr lang="ko-KR" altLang="ko-KR" dirty="0">
                <a:solidFill>
                  <a:schemeClr val="tx1"/>
                </a:solidFill>
                <a:latin typeface="Arial" panose="020B0604020202020204" pitchFamily="34" charset="0"/>
              </a:rPr>
              <a:t>을 추가하여 테두리를 확장하는 것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err="1">
                <a:solidFill>
                  <a:schemeClr val="tx1"/>
                </a:solidFill>
                <a:latin typeface="Arial" panose="020B0604020202020204" pitchFamily="34" charset="0"/>
              </a:rPr>
              <a:t>합성곱</a:t>
            </a:r>
            <a:r>
              <a:rPr lang="ko-KR" altLang="ko-KR" dirty="0">
                <a:solidFill>
                  <a:schemeClr val="tx1"/>
                </a:solidFill>
                <a:latin typeface="Arial" panose="020B0604020202020204" pitchFamily="34" charset="0"/>
              </a:rPr>
              <a:t> 후 </a:t>
            </a:r>
            <a:r>
              <a:rPr lang="ko-KR" altLang="ko-KR" b="1" dirty="0">
                <a:solidFill>
                  <a:schemeClr val="tx1"/>
                </a:solidFill>
                <a:latin typeface="Arial" panose="020B0604020202020204" pitchFamily="34" charset="0"/>
              </a:rPr>
              <a:t>출력 크기</a:t>
            </a:r>
            <a:r>
              <a:rPr lang="ko-KR" altLang="ko-KR" dirty="0">
                <a:solidFill>
                  <a:schemeClr val="tx1"/>
                </a:solidFill>
                <a:latin typeface="Arial" panose="020B0604020202020204" pitchFamily="34" charset="0"/>
              </a:rPr>
              <a:t>를 조절하거나 </a:t>
            </a:r>
            <a:r>
              <a:rPr lang="ko-KR" altLang="ko-KR" b="1" dirty="0">
                <a:solidFill>
                  <a:schemeClr val="tx1"/>
                </a:solidFill>
                <a:latin typeface="Arial" panose="020B0604020202020204" pitchFamily="34" charset="0"/>
              </a:rPr>
              <a:t>가장자리 정보 손실 방지</a:t>
            </a:r>
            <a:r>
              <a:rPr lang="ko-KR" altLang="ko-KR" dirty="0">
                <a:solidFill>
                  <a:schemeClr val="tx1"/>
                </a:solidFill>
                <a:latin typeface="Arial" panose="020B0604020202020204" pitchFamily="34" charset="0"/>
              </a:rPr>
              <a:t>에 사용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ko-KR" b="1" dirty="0">
                <a:solidFill>
                  <a:schemeClr val="tx1"/>
                </a:solidFill>
                <a:latin typeface="Arial" panose="020B0604020202020204" pitchFamily="34" charset="0"/>
              </a:rPr>
              <a:t>종류</a:t>
            </a: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ko-KR" altLang="ko-KR" b="1" dirty="0">
                <a:solidFill>
                  <a:schemeClr val="tx1"/>
                </a:solidFill>
                <a:latin typeface="Arial" panose="020B0604020202020204" pitchFamily="34" charset="0"/>
              </a:rPr>
              <a:t>예시</a:t>
            </a:r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입력: 5×5, 커널: 3×3,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padding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=1 (</a:t>
            </a:r>
            <a:r>
              <a:rPr lang="ko-KR" altLang="ko-KR" sz="1600" dirty="0" err="1">
                <a:solidFill>
                  <a:schemeClr val="tx1"/>
                </a:solidFill>
                <a:latin typeface="Arial Unicode MS"/>
              </a:rPr>
              <a:t>same</a:t>
            </a:r>
            <a:r>
              <a:rPr lang="ko-KR" altLang="ko-KR" sz="1600" dirty="0">
                <a:solidFill>
                  <a:schemeClr val="tx1"/>
                </a:solidFill>
              </a:rPr>
              <a:t>)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합성곱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후 출력: 5×5 (입력과 동일)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ko-KR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ko-KR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4A7F339-30C2-221C-162E-EE2306F6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25" y="381603"/>
            <a:ext cx="3153508" cy="627903"/>
          </a:xfrm>
        </p:spPr>
        <p:txBody>
          <a:bodyPr/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신경망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D55EFCF-6073-EB0C-29C2-033CE1FEB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12370"/>
              </p:ext>
            </p:extLst>
          </p:nvPr>
        </p:nvGraphicFramePr>
        <p:xfrm>
          <a:off x="1000366" y="4350712"/>
          <a:ext cx="7241391" cy="1828800"/>
        </p:xfrm>
        <a:graphic>
          <a:graphicData uri="http://schemas.openxmlformats.org/drawingml/2006/table">
            <a:tbl>
              <a:tblPr/>
              <a:tblGrid>
                <a:gridCol w="2413797">
                  <a:extLst>
                    <a:ext uri="{9D8B030D-6E8A-4147-A177-3AD203B41FA5}">
                      <a16:colId xmlns:a16="http://schemas.microsoft.com/office/drawing/2014/main" val="1722613091"/>
                    </a:ext>
                  </a:extLst>
                </a:gridCol>
                <a:gridCol w="2413797">
                  <a:extLst>
                    <a:ext uri="{9D8B030D-6E8A-4147-A177-3AD203B41FA5}">
                      <a16:colId xmlns:a16="http://schemas.microsoft.com/office/drawing/2014/main" val="1603441608"/>
                    </a:ext>
                  </a:extLst>
                </a:gridCol>
                <a:gridCol w="2413797">
                  <a:extLst>
                    <a:ext uri="{9D8B030D-6E8A-4147-A177-3AD203B41FA5}">
                      <a16:colId xmlns:a16="http://schemas.microsoft.com/office/drawing/2014/main" val="4259783418"/>
                    </a:ext>
                  </a:extLst>
                </a:gridCol>
              </a:tblGrid>
              <a:tr h="3246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종류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91425"/>
                  </a:ext>
                </a:extLst>
              </a:tr>
              <a:tr h="3246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valid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패딩 없음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출력 크기 작아짐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421792"/>
                  </a:ext>
                </a:extLst>
              </a:tr>
              <a:tr h="568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Courier New" panose="02070309020205020404" pitchFamily="49" charset="0"/>
                        </a:rPr>
                        <a:t>same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입력과 동일한 크기로 패딩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출력 크기 입력과 동일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268080"/>
                  </a:ext>
                </a:extLst>
              </a:tr>
              <a:tr h="568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숫자 지정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직접 패딩 크기 지정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자유롭게 출력 크기 조절 가능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47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96FFC-AAB2-AC48-120F-0A53BAE3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8DC042A-4F9E-9871-9705-40ED7417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87" y="1114535"/>
            <a:ext cx="819264" cy="110505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EE23159D-EDFF-B5EC-67A0-B5A7C1AC9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287114"/>
            <a:ext cx="8105496" cy="496462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2600" b="1" dirty="0">
                <a:latin typeface="KoPub돋움체_Pro Bold" pitchFamily="18" charset="-127"/>
                <a:ea typeface="KoPub돋움체_Pro Bold" pitchFamily="18" charset="-127"/>
              </a:rPr>
              <a:t>MLP(Multi Layered Perceptron)</a:t>
            </a:r>
            <a:r>
              <a:rPr lang="ko-KR" altLang="en-US" sz="2600" b="1" dirty="0">
                <a:latin typeface="KoPub돋움체_Pro Bold" pitchFamily="18" charset="-127"/>
                <a:ea typeface="KoPub돋움체_Pro Bold" pitchFamily="18" charset="-127"/>
              </a:rPr>
              <a:t>를 사용하여</a:t>
            </a:r>
            <a:r>
              <a:rPr lang="en-US" altLang="ko-KR" sz="2600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b="1" dirty="0">
                <a:latin typeface="KoPub돋움체_Pro Bold" pitchFamily="18" charset="-127"/>
                <a:ea typeface="KoPub돋움체_Pro Bold" pitchFamily="18" charset="-127"/>
              </a:rPr>
              <a:t>이미지 데이터를 </a:t>
            </a:r>
            <a:r>
              <a:rPr lang="ko-KR" altLang="en-US" sz="2600" b="1" dirty="0" err="1">
                <a:latin typeface="KoPub돋움체_Pro Bold" pitchFamily="18" charset="-127"/>
                <a:ea typeface="KoPub돋움체_Pro Bold" pitchFamily="18" charset="-127"/>
              </a:rPr>
              <a:t>처리할때</a:t>
            </a:r>
            <a:r>
              <a:rPr lang="ko-KR" altLang="en-US" sz="2600" b="1" dirty="0">
                <a:latin typeface="KoPub돋움체_Pro Bold" pitchFamily="18" charset="-127"/>
                <a:ea typeface="KoPub돋움체_Pro Bold" pitchFamily="18" charset="-127"/>
              </a:rPr>
              <a:t> 애로사항</a:t>
            </a:r>
            <a:endParaRPr lang="ko-KR" altLang="en-US" sz="2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이미지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(image)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데이터를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처리할때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입력 이미지 값은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serialized(flattened)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된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벡터로 변형된다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만약 입력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(input)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이미지 사이즈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(size)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1,000 X 1,000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이라면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serialized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된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endParaRPr lang="en-US" altLang="ko-KR" sz="23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70000"/>
              </a:lnSpc>
              <a:buNone/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    사이즈는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en-US" altLang="ko-KR" sz="2300" baseline="50000" dirty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 되고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이어지는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hidden layer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10,000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개의 노드로 구성되어 </a:t>
            </a:r>
            <a:endParaRPr lang="en-US" altLang="ko-KR" sz="23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70000"/>
              </a:lnSpc>
              <a:buNone/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    있다면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첫번째층의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파라미터는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en-US" altLang="ko-KR" sz="2300" baseline="50000" dirty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이된다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 </a:t>
            </a:r>
          </a:p>
          <a:p>
            <a:pPr lvl="1">
              <a:lnSpc>
                <a:spcPct val="170000"/>
              </a:lnSpc>
            </a:pP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이미지의 특성상 특정한 임의의 한점의 픽셀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(pixel)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은 공간적으로 주위의 픽셀들과 지역적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(locality)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으로 연관되어 있다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이러한 지역적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(locality)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혹은 공간정보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(spatial information)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serialization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이 진행되는 동안 잃어 버리게 된다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marL="334963" lvl="1" indent="0">
              <a:lnSpc>
                <a:spcPct val="170000"/>
              </a:lnSpc>
              <a:buNone/>
            </a:pP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  -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2300" dirty="0" err="1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(weighted sum)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은 위치정보를 잃어 버리게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2300" dirty="0">
                <a:latin typeface="KoPub돋움체_Pro Light" pitchFamily="18" charset="-127"/>
                <a:ea typeface="KoPub돋움체_Pro Light" pitchFamily="18" charset="-127"/>
              </a:rPr>
              <a:t>만든다</a:t>
            </a:r>
            <a:r>
              <a:rPr lang="en-US" altLang="ko-KR" sz="2300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30E4295-053B-B194-547F-5FBCAB50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461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7A2AF-E4BE-E369-4003-C90254188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27F7E3-5636-1AB8-B690-CE6937A2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27" y="1355148"/>
            <a:ext cx="942197" cy="6912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393FEC48-7F87-75F4-5281-9583430480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4" y="1124720"/>
                <a:ext cx="8105496" cy="5645486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Feature Map</a:t>
                </a:r>
                <a:r>
                  <a:rPr lang="ko-KR" altLang="en-US" b="1" dirty="0">
                    <a:solidFill>
                      <a:srgbClr val="0070C0"/>
                    </a:solidFill>
                  </a:rPr>
                  <a:t>의 출력 크기</a:t>
                </a:r>
                <a:r>
                  <a:rPr lang="en-US" altLang="ko-KR" b="1" dirty="0">
                    <a:solidFill>
                      <a:srgbClr val="0070C0"/>
                    </a:solidFill>
                  </a:rPr>
                  <a:t>(Output Size)</a:t>
                </a:r>
                <a:endParaRPr lang="ko-KR" altLang="en-US" b="1" dirty="0">
                  <a:latin typeface="KoPub돋움체_Pro Light" pitchFamily="18" charset="-127"/>
                  <a:ea typeface="KoPub돋움체_Pro Light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Feature Map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출력 크기 </a:t>
                </a:r>
                <a14:m>
                  <m:oMath xmlns:m="http://schemas.openxmlformats.org/officeDocument/2006/math">
                    <m:r>
                      <a:rPr lang="ko-KR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는 는 합성곱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(Convolution)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연산과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풀링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(Pooling)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연산에서 다음 공식으로 계산한다</a:t>
                </a:r>
                <a:r>
                  <a:rPr lang="en-US" altLang="ko-KR" dirty="0"/>
                  <a:t>.</a:t>
                </a:r>
                <a:endParaRPr lang="en-US" altLang="ko-KR" i="1" dirty="0"/>
              </a:p>
              <a:p>
                <a:pPr marL="677862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/>
                        <m:t>𝑂</m:t>
                      </m:r>
                      <m:r>
                        <a:rPr lang="en-US" altLang="ko-KR" sz="1600"/>
                        <m:t>=</m:t>
                      </m:r>
                      <m:f>
                        <m:fPr>
                          <m:ctrlPr>
                            <a:rPr lang="ko-KR" altLang="en-US" sz="1600" i="1"/>
                          </m:ctrlPr>
                        </m:fPr>
                        <m:num>
                          <m:d>
                            <m:dPr>
                              <m:ctrlPr>
                                <a:rPr lang="ko-KR" altLang="en-US" sz="1600" i="1"/>
                              </m:ctrlPr>
                            </m:dPr>
                            <m:e>
                              <m:r>
                                <a:rPr lang="ko-KR" altLang="en-US" sz="1600" i="1"/>
                                <m:t>𝐼</m:t>
                              </m:r>
                              <m:r>
                                <a:rPr lang="ko-KR" altLang="en-US" sz="1600"/>
                                <m:t>−</m:t>
                              </m:r>
                              <m:r>
                                <a:rPr lang="ko-KR" altLang="en-US" sz="1600" i="1"/>
                                <m:t>𝐾</m:t>
                              </m:r>
                              <m:r>
                                <a:rPr lang="en-US" altLang="ko-KR" sz="1600"/>
                                <m:t>+2</m:t>
                              </m:r>
                              <m:r>
                                <a:rPr lang="ko-KR" altLang="en-US" sz="1600" i="1"/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lang="ko-KR" altLang="en-US" sz="1600" i="1"/>
                            <m:t>𝑆</m:t>
                          </m:r>
                        </m:den>
                      </m:f>
                      <m:r>
                        <a:rPr lang="en-US" altLang="ko-KR" sz="1600"/>
                        <m:t>+1</m:t>
                      </m:r>
                    </m:oMath>
                  </m:oMathPara>
                </a14:m>
                <a:endParaRPr lang="ko-KR" altLang="en-US" sz="1600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r>
                  <a:rPr lang="ko-KR" altLang="en-US" b="1" dirty="0"/>
                  <a:t>예시</a:t>
                </a:r>
                <a:r>
                  <a:rPr lang="en-US" altLang="ko-KR" dirty="0"/>
                  <a:t>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입력 </a:t>
                </a:r>
                <a14:m>
                  <m:oMath xmlns:m="http://schemas.openxmlformats.org/officeDocument/2006/math">
                    <m:r>
                      <a:rPr lang="en-US" altLang="ko-KR" sz="1600"/>
                      <m:t>28×28</m:t>
                    </m:r>
                  </m:oMath>
                </a14:m>
                <a:endParaRPr lang="en-US" altLang="ko-KR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커널 </a:t>
                </a:r>
                <a14:m>
                  <m:oMath xmlns:m="http://schemas.openxmlformats.org/officeDocument/2006/math">
                    <m:r>
                      <a:rPr lang="en-US" altLang="ko-KR" sz="1600"/>
                      <m:t>3×3</m:t>
                    </m:r>
                  </m:oMath>
                </a14:m>
                <a:endParaRPr lang="en-US" altLang="ko-KR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패딩 </a:t>
                </a:r>
                <a14:m>
                  <m:oMath xmlns:m="http://schemas.openxmlformats.org/officeDocument/2006/math">
                    <m:r>
                      <a:rPr lang="en-US" altLang="ko-KR" sz="1600"/>
                      <m:t>0</m:t>
                    </m:r>
                  </m:oMath>
                </a14:m>
                <a:r>
                  <a:rPr lang="en-US" altLang="ko-KR" sz="1600" dirty="0"/>
                  <a:t>(valid)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/>
                  <a:t>스트라이드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/>
                      <m:t>1</m:t>
                    </m:r>
                  </m:oMath>
                </a14:m>
                <a:endParaRPr lang="ko-KR" altLang="en-US" sz="1600" dirty="0"/>
              </a:p>
              <a:p>
                <a:pPr marL="973138" lvl="3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sz="1600" i="1"/>
                      <m:t>𝑂</m:t>
                    </m:r>
                    <m:r>
                      <a:rPr lang="en-US" altLang="ko-KR" sz="1600"/>
                      <m:t>=</m:t>
                    </m:r>
                    <m:f>
                      <m:fPr>
                        <m:ctrlPr>
                          <a:rPr lang="ko-KR" altLang="en-US" sz="1600" i="1"/>
                        </m:ctrlPr>
                      </m:fPr>
                      <m:num>
                        <m:r>
                          <a:rPr lang="en-US" altLang="ko-KR" sz="1600"/>
                          <m:t>28−3+0</m:t>
                        </m:r>
                      </m:num>
                      <m:den>
                        <m:r>
                          <a:rPr lang="en-US" altLang="ko-KR" sz="1600"/>
                          <m:t>1</m:t>
                        </m:r>
                      </m:den>
                    </m:f>
                    <m:r>
                      <a:rPr lang="en-US" altLang="ko-KR" sz="1600"/>
                      <m:t>+1=26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→ 출력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/>
                      <m:t>26×26</m:t>
                    </m:r>
                  </m:oMath>
                </a14:m>
                <a:endParaRPr lang="ko-KR" altLang="en-US" sz="1600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패딩 </a:t>
                </a:r>
                <a:r>
                  <a:rPr lang="en-US" altLang="ko-KR" sz="1600" dirty="0"/>
                  <a:t>'same'</a:t>
                </a:r>
                <a:r>
                  <a:rPr lang="ko-KR" altLang="en-US" sz="1600" dirty="0"/>
                  <a:t> 사용 시</a:t>
                </a:r>
                <a:r>
                  <a:rPr lang="en-US" altLang="ko-KR" sz="1600" dirty="0"/>
                  <a:t>:</a:t>
                </a:r>
              </a:p>
              <a:p>
                <a:pPr marL="677862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/>
                        <m:t>𝑂</m:t>
                      </m:r>
                      <m:r>
                        <a:rPr lang="en-US" altLang="ko-KR" sz="1600"/>
                        <m:t>=</m:t>
                      </m:r>
                      <m:f>
                        <m:fPr>
                          <m:ctrlPr>
                            <a:rPr lang="ko-KR" altLang="en-US" sz="1600" i="1"/>
                          </m:ctrlPr>
                        </m:fPr>
                        <m:num>
                          <m:r>
                            <a:rPr lang="ko-KR" altLang="en-US" sz="1600" i="1"/>
                            <m:t>𝐼</m:t>
                          </m:r>
                          <m:r>
                            <a:rPr lang="ko-KR" altLang="en-US" sz="1600"/>
                            <m:t>−</m:t>
                          </m:r>
                          <m:r>
                            <a:rPr lang="ko-KR" altLang="en-US" sz="1600" i="1"/>
                            <m:t>𝐾</m:t>
                          </m:r>
                          <m:r>
                            <a:rPr lang="en-US" altLang="ko-KR" sz="1600"/>
                            <m:t>+2</m:t>
                          </m:r>
                          <m:r>
                            <a:rPr lang="ko-KR" altLang="en-US" sz="1600" i="1"/>
                            <m:t>𝑃</m:t>
                          </m:r>
                        </m:num>
                        <m:den>
                          <m:r>
                            <a:rPr lang="ko-KR" altLang="en-US" sz="1600" i="1"/>
                            <m:t>𝑆</m:t>
                          </m:r>
                        </m:den>
                      </m:f>
                      <m:r>
                        <a:rPr lang="en-US" altLang="ko-KR" sz="1600"/>
                        <m:t>+1</m:t>
                      </m:r>
                      <m:r>
                        <m:rPr>
                          <m:nor/>
                        </m:rPr>
                        <a:rPr lang="ko-KR" altLang="en-US" sz="1600" i="1"/>
                        <m:t>  </m:t>
                      </m:r>
                      <m:r>
                        <a:rPr lang="ko-KR" altLang="en-US" sz="1600"/>
                        <m:t>⟹</m:t>
                      </m:r>
                      <m:r>
                        <m:rPr>
                          <m:nor/>
                        </m:rPr>
                        <a:rPr lang="ko-KR" altLang="en-US" sz="1600" i="1"/>
                        <m:t>  </m:t>
                      </m:r>
                      <m:r>
                        <a:rPr lang="ko-KR" altLang="en-US" sz="1600" i="1"/>
                        <m:t>𝑃</m:t>
                      </m:r>
                      <m:r>
                        <a:rPr lang="en-US" altLang="ko-KR" sz="1600"/>
                        <m:t>=</m:t>
                      </m:r>
                      <m:f>
                        <m:fPr>
                          <m:ctrlPr>
                            <a:rPr lang="ko-KR" altLang="en-US" sz="1600" i="1"/>
                          </m:ctrlPr>
                        </m:fPr>
                        <m:num>
                          <m:r>
                            <a:rPr lang="ko-KR" altLang="en-US" sz="1600" i="1"/>
                            <m:t>𝐾</m:t>
                          </m:r>
                          <m:r>
                            <a:rPr lang="ko-KR" altLang="en-US" sz="1600"/>
                            <m:t>−</m:t>
                          </m:r>
                          <m:r>
                            <a:rPr lang="en-US" altLang="ko-KR" sz="1600"/>
                            <m:t>1</m:t>
                          </m:r>
                        </m:num>
                        <m:den>
                          <m:r>
                            <a:rPr lang="en-US" altLang="ko-KR" sz="1600"/>
                            <m:t>2</m:t>
                          </m:r>
                        </m:den>
                      </m:f>
                      <m:r>
                        <a:rPr lang="ko-KR" altLang="en-US" sz="1600"/>
                        <m:t>⇒</m:t>
                      </m:r>
                      <m:r>
                        <a:rPr lang="ko-KR" altLang="en-US" sz="1600" i="1"/>
                        <m:t>𝑂</m:t>
                      </m:r>
                      <m:r>
                        <a:rPr lang="en-US" altLang="ko-KR" sz="1600"/>
                        <m:t>=</m:t>
                      </m:r>
                      <m:r>
                        <a:rPr lang="ko-KR" altLang="en-US" sz="1600" i="1"/>
                        <m:t>𝐼</m:t>
                      </m:r>
                    </m:oMath>
                  </m:oMathPara>
                </a14:m>
                <a:endParaRPr lang="en-US" altLang="ko-KR" sz="1600" dirty="0"/>
              </a:p>
            </p:txBody>
          </p:sp>
        </mc:Choice>
        <mc:Fallback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393FEC48-7F87-75F4-5281-958343048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4" y="1124720"/>
                <a:ext cx="8105496" cy="5645486"/>
              </a:xfrm>
              <a:blipFill>
                <a:blip r:embed="rId3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제목 1">
            <a:extLst>
              <a:ext uri="{FF2B5EF4-FFF2-40B4-BE49-F238E27FC236}">
                <a16:creationId xmlns:a16="http://schemas.microsoft.com/office/drawing/2014/main" id="{D8D25A6B-6BDB-22AF-F87F-0EC99FC99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DAFA2B1B-69CD-465F-6323-0E6AE9B355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951112"/>
                  </p:ext>
                </p:extLst>
              </p:nvPr>
            </p:nvGraphicFramePr>
            <p:xfrm>
              <a:off x="4802428" y="2795323"/>
              <a:ext cx="4015920" cy="2042160"/>
            </p:xfrm>
            <a:graphic>
              <a:graphicData uri="http://schemas.openxmlformats.org/drawingml/2006/table">
                <a:tbl>
                  <a:tblPr/>
                  <a:tblGrid>
                    <a:gridCol w="2007960">
                      <a:extLst>
                        <a:ext uri="{9D8B030D-6E8A-4147-A177-3AD203B41FA5}">
                          <a16:colId xmlns:a16="http://schemas.microsoft.com/office/drawing/2014/main" val="3468936284"/>
                        </a:ext>
                      </a:extLst>
                    </a:gridCol>
                    <a:gridCol w="2007960">
                      <a:extLst>
                        <a:ext uri="{9D8B030D-6E8A-4147-A177-3AD203B41FA5}">
                          <a16:colId xmlns:a16="http://schemas.microsoft.com/office/drawing/2014/main" val="3698121345"/>
                        </a:ext>
                      </a:extLst>
                    </a:gridCol>
                  </a:tblGrid>
                  <a:tr h="268833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ko-KR" altLang="en-US" sz="1400" dirty="0"/>
                            <a:t>기호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의미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1072097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입력 이미지 크기 </a:t>
                          </a:r>
                          <a:r>
                            <a:rPr lang="en-US" altLang="ko-KR" sz="1400"/>
                            <a:t>(</a:t>
                          </a:r>
                          <a:r>
                            <a:rPr lang="ko-KR" altLang="en-US" sz="1400"/>
                            <a:t>높이 또는 너비</a:t>
                          </a:r>
                          <a:r>
                            <a:rPr lang="en-US" altLang="ko-KR" sz="140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8688918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커널</a:t>
                          </a:r>
                          <a:r>
                            <a:rPr lang="en-US" altLang="ko-KR" sz="1400"/>
                            <a:t>(</a:t>
                          </a:r>
                          <a:r>
                            <a:rPr lang="ko-KR" altLang="en-US" sz="1400"/>
                            <a:t>필터</a:t>
                          </a:r>
                          <a:r>
                            <a:rPr lang="en-US" altLang="ko-KR" sz="1400"/>
                            <a:t>) </a:t>
                          </a:r>
                          <a:r>
                            <a:rPr lang="ko-KR" altLang="en-US" sz="140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4026920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패딩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Padding)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8870021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ko-KR" altLang="en-US" sz="1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 err="1"/>
                            <a:t>스트라이드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Strides)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585864"/>
                      </a:ext>
                    </a:extLst>
                  </a:tr>
                  <a:tr h="26883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ko-KR" altLang="en-US" sz="1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출력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feature map)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53321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DAFA2B1B-69CD-465F-6323-0E6AE9B355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951112"/>
                  </p:ext>
                </p:extLst>
              </p:nvPr>
            </p:nvGraphicFramePr>
            <p:xfrm>
              <a:off x="4802428" y="2795323"/>
              <a:ext cx="4015920" cy="2042160"/>
            </p:xfrm>
            <a:graphic>
              <a:graphicData uri="http://schemas.openxmlformats.org/drawingml/2006/table">
                <a:tbl>
                  <a:tblPr/>
                  <a:tblGrid>
                    <a:gridCol w="2007960">
                      <a:extLst>
                        <a:ext uri="{9D8B030D-6E8A-4147-A177-3AD203B41FA5}">
                          <a16:colId xmlns:a16="http://schemas.microsoft.com/office/drawing/2014/main" val="3468936284"/>
                        </a:ext>
                      </a:extLst>
                    </a:gridCol>
                    <a:gridCol w="2007960">
                      <a:extLst>
                        <a:ext uri="{9D8B030D-6E8A-4147-A177-3AD203B41FA5}">
                          <a16:colId xmlns:a16="http://schemas.microsoft.com/office/drawing/2014/main" val="369812134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ko-KR" altLang="en-US" sz="1400" dirty="0"/>
                            <a:t>기호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의미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9107209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61176" r="-100000" b="-2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입력 이미지 크기 </a:t>
                          </a:r>
                          <a:r>
                            <a:rPr lang="en-US" altLang="ko-KR" sz="1400"/>
                            <a:t>(</a:t>
                          </a:r>
                          <a:r>
                            <a:rPr lang="ko-KR" altLang="en-US" sz="1400"/>
                            <a:t>높이 또는 너비</a:t>
                          </a:r>
                          <a:r>
                            <a:rPr lang="en-US" altLang="ko-KR" sz="140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868891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268627" r="-100000" b="-3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/>
                            <a:t>커널</a:t>
                          </a:r>
                          <a:r>
                            <a:rPr lang="en-US" altLang="ko-KR" sz="1400"/>
                            <a:t>(</a:t>
                          </a:r>
                          <a:r>
                            <a:rPr lang="ko-KR" altLang="en-US" sz="1400"/>
                            <a:t>필터</a:t>
                          </a:r>
                          <a:r>
                            <a:rPr lang="en-US" altLang="ko-KR" sz="1400"/>
                            <a:t>) </a:t>
                          </a:r>
                          <a:r>
                            <a:rPr lang="ko-KR" altLang="en-US" sz="140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40269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376000" r="-100000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패딩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Padding)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887002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476000" r="-100000" b="-1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 err="1"/>
                            <a:t>스트라이드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Strides)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58586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t="-576000" r="-100000" b="-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ko-KR" altLang="en-US" sz="1400" dirty="0"/>
                            <a:t>출력</a:t>
                          </a:r>
                          <a:r>
                            <a:rPr lang="en-US" altLang="ko-KR" sz="1400" dirty="0"/>
                            <a:t>(</a:t>
                          </a:r>
                          <a:r>
                            <a:rPr lang="en-US" sz="1400" dirty="0"/>
                            <a:t>feature map) </a:t>
                          </a:r>
                          <a:r>
                            <a:rPr lang="ko-KR" altLang="en-US" sz="1400" dirty="0"/>
                            <a:t>크기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53321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410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385C5-60D6-BA8E-45F7-8B457DF41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6F0838-F2DF-5A5D-1828-25E68B8D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 때 이동하는 과정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입력 이미지에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 적용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이미지와 필터를 포개 놓고 대응되는 숫자끼리 곱한 후 모두 더함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79876E6-93F8-68B2-7E00-955B269A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7236823" cy="25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0B38B4-4246-8559-C412-40790C5A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5272" y="3721485"/>
            <a:ext cx="6682412" cy="2942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AEE8E49-1CA2-782C-0D8B-87FEB157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916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이동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49745"/>
            <a:ext cx="7323909" cy="24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3049518"/>
            <a:ext cx="7130506" cy="32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794D4D8-5639-68C2-548E-1767B9E5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두 번째 이동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19253"/>
            <a:ext cx="750417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3083358"/>
            <a:ext cx="7211013" cy="3179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5C695BB-A27E-72BB-6028-3F0CCC29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세 번째 이동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2219253"/>
            <a:ext cx="7419703" cy="26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3140965"/>
            <a:ext cx="7276499" cy="322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975416B-9715-B661-75D7-8B0EFC1B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네 번째 이동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2211977"/>
            <a:ext cx="7340897" cy="26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3044127"/>
            <a:ext cx="7426830" cy="333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C3DD54E-D837-B72D-1EED-76E5231F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만큼 마지막으로 이동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54657"/>
            <a:ext cx="7405408" cy="26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3083358"/>
            <a:ext cx="6908242" cy="341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480D128-3220-B74D-3A2C-C4F91E16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앞의 그림에서는 이미지 크기가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(6, 6, 1)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3×3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간격으로 이동하면서 합성곱 연산을 수행하는 것을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커널은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간격만큼 순회하면서 모든 입력 값과의 합성곱 연산으로 새로운 특성 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 Map)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만들게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앞의 그림과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상호 작용으로 원본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(6, 6, 1)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(4, 4, 1)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줄어들었음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96000D0-5C36-211C-A7C4-7E0519D7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(Convolution)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그레이스케일에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이미지를 확인했는데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컬러 이미지의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알아보겠음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다룬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이미지와 구분되는 특징은 첫째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 채널이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것과 둘째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RGB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각각에 서로 다른 가중치로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적용한 후 결과를 더해 준다는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및 연산하는 방법은 동일함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필터 채널이 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이라고 해서 필터 개수도 세 개라고 오해하기 쉬운데</a:t>
            </a:r>
            <a:r>
              <a:rPr lang="en-US" altLang="ko-KR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실제로는 필터 개수가 한 개라는 점에 주의해야 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FEEFD0F-D277-63B7-058B-B18606BC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85EF96-E359-1BEB-80E2-F1ACA497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" y="1239934"/>
            <a:ext cx="8596176" cy="2707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990D33-F345-C0AC-193C-E5D9F7D2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81" y="3832249"/>
            <a:ext cx="3960005" cy="2941216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81ABA14-8C60-8971-87E8-45071B3E1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779078"/>
            <a:ext cx="7759853" cy="644104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 신경망 구조 및 연산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206E645-5D53-B96E-B745-C687D7A1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25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9DCF810-C751-B211-E4A3-CEDACCDF5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24720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입력 이미지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(Input image)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모든 입력 이미지는 </a:t>
            </a: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픽셀값의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행렬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(Matrix)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로 표현된다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</a:p>
          <a:p>
            <a:pPr lvl="1">
              <a:lnSpc>
                <a:spcPct val="170000"/>
              </a:lnSpc>
            </a:pP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한 개의 칼라 이미지는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RGB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채널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(channel)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을 가지고 있다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이들 채널은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matrix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개를 함께 쌓아 </a:t>
            </a:r>
            <a:r>
              <a:rPr lang="ko-KR" altLang="en-US" sz="1700" dirty="0" err="1">
                <a:latin typeface="KoPub돋움체_Pro Light" pitchFamily="18" charset="-127"/>
                <a:ea typeface="KoPub돋움체_Pro Light" pitchFamily="18" charset="-127"/>
              </a:rPr>
              <a:t>놓은것과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같다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각각의 픽셀은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0 ~ 255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의 값의 범위를 가지고 있다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회색 이미지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(grayscale image)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는 하나의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matrix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로 나타나고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 각각의 픽셀은 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0(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검은색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) ~ 255(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흰색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700" dirty="0">
                <a:latin typeface="KoPub돋움체_Pro Light" pitchFamily="18" charset="-127"/>
                <a:ea typeface="KoPub돋움체_Pro Light" pitchFamily="18" charset="-127"/>
              </a:rPr>
              <a:t>의 범위의 값을 가진 채널로 구성된다</a:t>
            </a:r>
            <a:r>
              <a:rPr lang="en-US" altLang="ko-KR" sz="1700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051DDB-5FE2-4789-C5EF-2289B927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85" y="4788677"/>
            <a:ext cx="4090097" cy="188920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41ACAA8-9AD5-37E3-6A7A-30029A00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161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D3604B9-7B3C-468A-830B-5CC84DDEB920}"/>
              </a:ext>
            </a:extLst>
          </p:cNvPr>
          <p:cNvSpPr txBox="1"/>
          <p:nvPr/>
        </p:nvSpPr>
        <p:spPr>
          <a:xfrm>
            <a:off x="3341367" y="4096190"/>
            <a:ext cx="16914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Fileter</a:t>
            </a:r>
            <a:r>
              <a:rPr lang="en-US" altLang="ko-KR" sz="1100" dirty="0"/>
              <a:t> </a:t>
            </a:r>
            <a:r>
              <a:rPr lang="ko-KR" altLang="en-US" sz="1100" dirty="0"/>
              <a:t>중앙이 </a:t>
            </a:r>
            <a:r>
              <a:rPr lang="ko-KR" altLang="en-US" sz="1100" dirty="0" err="1"/>
              <a:t>큰숫자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경계가 작은 숫자일 경우</a:t>
            </a:r>
            <a:endParaRPr lang="en-US" altLang="ko-KR" sz="1100" dirty="0"/>
          </a:p>
          <a:p>
            <a:r>
              <a:rPr lang="ko-KR" altLang="en-US" sz="1100" dirty="0"/>
              <a:t>경계가 </a:t>
            </a:r>
            <a:r>
              <a:rPr lang="ko-KR" altLang="en-US" sz="1100" dirty="0" err="1"/>
              <a:t>뚜렷</a:t>
            </a:r>
            <a:endParaRPr lang="ko-KR" altLang="en-US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673F125-A3E3-D2EF-C6EA-C82670CC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541" y="1349374"/>
            <a:ext cx="3612220" cy="50420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C8B662-5588-61A2-CF3E-21557E83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97" y="1678876"/>
            <a:ext cx="2125509" cy="9424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5019A6-B6A7-D556-C4C8-2B2B4D8F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1" y="1653998"/>
            <a:ext cx="2937957" cy="9673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67B00EA-9F73-B43C-3C57-BB6891F1C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94" y="4210124"/>
            <a:ext cx="3083038" cy="96732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D233622-1F85-7B44-12AD-5827C5AC5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467" y="4702931"/>
            <a:ext cx="1219650" cy="2814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9B030C-BC25-AEF5-058C-D3842F0411B9}"/>
              </a:ext>
            </a:extLst>
          </p:cNvPr>
          <p:cNvSpPr txBox="1"/>
          <p:nvPr/>
        </p:nvSpPr>
        <p:spPr>
          <a:xfrm>
            <a:off x="3551374" y="1388661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Fileter</a:t>
            </a:r>
            <a:r>
              <a:rPr lang="en-US" altLang="ko-KR" sz="1100" dirty="0"/>
              <a:t> </a:t>
            </a:r>
            <a:r>
              <a:rPr lang="ko-KR" altLang="en-US" sz="1100" dirty="0"/>
              <a:t>중앙이 </a:t>
            </a:r>
            <a:r>
              <a:rPr lang="en-US" altLang="ko-KR" sz="1100" dirty="0"/>
              <a:t>“1”</a:t>
            </a:r>
            <a:r>
              <a:rPr lang="ko-KR" altLang="en-US" sz="1100" dirty="0"/>
              <a:t> 일 경우</a:t>
            </a:r>
            <a:endParaRPr lang="en-US" altLang="ko-KR" sz="1100" dirty="0"/>
          </a:p>
          <a:p>
            <a:r>
              <a:rPr lang="ko-KR" altLang="en-US" sz="1100" dirty="0"/>
              <a:t>똑같은 이미지가 나타남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1AFBF-2867-C6B7-99C0-DD556EB686F3}"/>
              </a:ext>
            </a:extLst>
          </p:cNvPr>
          <p:cNvSpPr txBox="1"/>
          <p:nvPr/>
        </p:nvSpPr>
        <p:spPr>
          <a:xfrm>
            <a:off x="3493767" y="2710078"/>
            <a:ext cx="15424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Fileter</a:t>
            </a:r>
            <a:r>
              <a:rPr lang="en-US" altLang="ko-KR" sz="1100" dirty="0"/>
              <a:t> </a:t>
            </a:r>
            <a:r>
              <a:rPr lang="ko-KR" altLang="en-US" sz="1100" dirty="0"/>
              <a:t>합이 </a:t>
            </a:r>
            <a:r>
              <a:rPr lang="en-US" altLang="ko-KR" sz="1100" dirty="0"/>
              <a:t>“0”</a:t>
            </a:r>
            <a:r>
              <a:rPr lang="ko-KR" altLang="en-US" sz="1100" dirty="0"/>
              <a:t>일 경우</a:t>
            </a:r>
            <a:endParaRPr lang="en-US" altLang="ko-KR" sz="1100" dirty="0"/>
          </a:p>
          <a:p>
            <a:r>
              <a:rPr lang="ko-KR" altLang="en-US" sz="1100" dirty="0"/>
              <a:t>검은색으로 나타남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747065C-0070-4D41-F417-887485F81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867" y="3205149"/>
            <a:ext cx="1219650" cy="28145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B067276-9326-0F09-B1BE-0513E2A18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7" y="5208214"/>
            <a:ext cx="3332771" cy="11011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8EA0367-BAC6-14A1-B679-D74312D2F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32399">
            <a:off x="3800832" y="5449319"/>
            <a:ext cx="1219650" cy="2814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093F723-4AA4-669D-E4A7-C18717368FB7}"/>
              </a:ext>
            </a:extLst>
          </p:cNvPr>
          <p:cNvSpPr txBox="1"/>
          <p:nvPr/>
        </p:nvSpPr>
        <p:spPr>
          <a:xfrm>
            <a:off x="3493767" y="5824400"/>
            <a:ext cx="1508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입력데이터의 </a:t>
            </a:r>
            <a:endParaRPr lang="en-US" altLang="ko-KR" sz="1100" dirty="0"/>
          </a:p>
          <a:p>
            <a:r>
              <a:rPr lang="ko-KR" altLang="en-US" sz="1100" dirty="0"/>
              <a:t>경계가 </a:t>
            </a:r>
            <a:r>
              <a:rPr lang="en-US" altLang="ko-KR" sz="1100" dirty="0"/>
              <a:t>“0”</a:t>
            </a:r>
            <a:r>
              <a:rPr lang="ko-KR" altLang="en-US" sz="1100" dirty="0"/>
              <a:t>과 </a:t>
            </a:r>
            <a:r>
              <a:rPr lang="en-US" altLang="ko-KR" sz="1100" dirty="0"/>
              <a:t>“1”</a:t>
            </a:r>
            <a:r>
              <a:rPr lang="ko-KR" altLang="en-US" sz="1100" dirty="0"/>
              <a:t>에서 </a:t>
            </a:r>
            <a:endParaRPr lang="en-US" altLang="ko-KR" sz="1100" dirty="0"/>
          </a:p>
          <a:p>
            <a:r>
              <a:rPr lang="en-US" altLang="ko-KR" sz="1100" dirty="0"/>
              <a:t>9/2, 9/5, 9/6 </a:t>
            </a:r>
            <a:r>
              <a:rPr lang="ko-KR" altLang="en-US" sz="1100" dirty="0"/>
              <a:t>등으로 </a:t>
            </a:r>
            <a:endParaRPr lang="en-US" altLang="ko-KR" sz="1100" dirty="0"/>
          </a:p>
          <a:p>
            <a:r>
              <a:rPr lang="ko-KR" altLang="en-US" sz="1100" dirty="0"/>
              <a:t>경계가 </a:t>
            </a:r>
            <a:r>
              <a:rPr lang="ko-KR" altLang="en-US" sz="1100" dirty="0" err="1"/>
              <a:t>흐릿해짐</a:t>
            </a:r>
            <a:endParaRPr lang="ko-KR" altLang="en-US" sz="11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7D3C873-8D36-FB35-DFE7-C7C1FB89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032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E25B77F-B875-645F-F6B3-26651038923C}"/>
              </a:ext>
            </a:extLst>
          </p:cNvPr>
          <p:cNvSpPr txBox="1">
            <a:spLocks/>
          </p:cNvSpPr>
          <p:nvPr/>
        </p:nvSpPr>
        <p:spPr>
          <a:xfrm>
            <a:off x="556600" y="1412755"/>
            <a:ext cx="827831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E0AC00"/>
              </a:buClr>
              <a:buFont typeface="Wingdings" panose="05000000000000000000" pitchFamily="2" charset="2"/>
              <a:buChar char="l"/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CNN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개의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하이퍼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파라미터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HyperParameter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) 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크기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(size)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다음의 파라미터에 의해 좌우된다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1. filter: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필터의 수로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출력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수와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2.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kernel_size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커널의 크기로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원도우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이다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3. stride: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이미지에 필터를 적용하는 간격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   (stride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한칸씩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칸씩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4. padding: = ‘valid’(no padding)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‘same’(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제로패딩을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사용하여 출력층이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0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입력층과 사이즈가 같게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만듬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7B34C0-53B2-75D4-3FC5-08AF1072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74" y="4293105"/>
            <a:ext cx="7546518" cy="245570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36286C3-0EBF-2D6A-B1AC-9F57B276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685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5F80293-45DC-FA30-7A04-B39FCA48C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01" y="1355148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ReLU(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비선형성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-nonlinearity)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ReLu(Rectified Linear Unit) 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활성화 함수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는 비선형성 함수로 기본 선형 특성을 나타내는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layer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에 비선형성을 증가시켜 준다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-nanumgothic"/>
              </a:rPr>
              <a:t>.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ReLu 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함수의 범위는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R(z)=max(0, z) 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양수이기 때문에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vanishing gradient 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문제점을 극복하고 학습 속도와 성능을 향상시켜 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CNN</a:t>
            </a:r>
            <a:r>
              <a:rPr lang="ko-KR" altLang="en-US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에서 주로 사용되는 활성화 함수이다</a:t>
            </a:r>
            <a:r>
              <a:rPr lang="en-US" altLang="ko-KR" b="1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se-nanumgothic"/>
              </a:rPr>
              <a:t>.</a:t>
            </a:r>
            <a:endParaRPr lang="en-US" altLang="ko-KR" b="1" dirty="0">
              <a:solidFill>
                <a:srgbClr val="0070C0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픽셀에 대해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Elementwise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연산을 하며 모든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음수값의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픽셀값을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‘0＇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값으로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8A3560-1CE3-0277-CD77-52A9CD4F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" y="4235498"/>
            <a:ext cx="5855119" cy="2397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29949E-CB4F-C814-1802-2CC27CA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610" y="4178950"/>
            <a:ext cx="2085789" cy="1440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A28FA2-820F-B2C9-2007-4C775CBCD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87" y="5706210"/>
            <a:ext cx="2852832" cy="92720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76DDB4A-B83B-2E14-92BA-300A90D7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632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합성곱 신경망 구조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풀링층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algn="l" fontAlgn="base"/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풀링층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(pooling layer)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합성곱층과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유사하게 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sz="1600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차원을 다운 </a:t>
            </a:r>
            <a:r>
              <a:rPr lang="ko-KR" altLang="en-US" sz="1600" b="1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샘플링하여</a:t>
            </a:r>
            <a:r>
              <a:rPr lang="ko-KR" altLang="en-US" sz="1600" b="1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dirty="0" err="1">
                <a:latin typeface="KoPub돋움체_Pro Light" pitchFamily="18" charset="-127"/>
                <a:ea typeface="KoPub돋움체_Pro Light" pitchFamily="18" charset="-127"/>
              </a:rPr>
              <a:t>연산량을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 감소시키고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주요한 특성 벡터를 추출하여 학습을 효과적으로 할 수 있게 함</a:t>
            </a: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</a:p>
          <a:p>
            <a:pPr algn="l" fontAlgn="base"/>
            <a:r>
              <a:rPr lang="ko-KR" altLang="en-US" sz="1600" dirty="0" err="1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풀링층은</a:t>
            </a:r>
            <a:r>
              <a:rPr lang="ko-KR" altLang="en-US" sz="1600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sz="160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var(--se-text-default-value-font-family)"/>
              </a:rPr>
              <a:t>입력 데이터의 크기가 축소되고 학습하지 않기 때문에 파라미터 수가 줄어들어</a:t>
            </a:r>
            <a:r>
              <a:rPr lang="ko-KR" altLang="en-US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 </a:t>
            </a:r>
            <a:r>
              <a:rPr lang="ko-KR" altLang="en-US" sz="1600" i="0" u="sng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오버피팅이</a:t>
            </a:r>
            <a:r>
              <a:rPr lang="en-US" altLang="ko-KR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(Overfitting) </a:t>
            </a:r>
            <a:r>
              <a:rPr lang="ko-KR" altLang="en-US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발생하는 것을 방지해 준다</a:t>
            </a:r>
            <a:r>
              <a:rPr lang="en-US" altLang="ko-KR" sz="1600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inherit"/>
              </a:rPr>
              <a:t>.</a:t>
            </a:r>
            <a:endParaRPr lang="ko-KR" altLang="en-US" sz="1600" i="0" dirty="0">
              <a:solidFill>
                <a:srgbClr val="0070C0"/>
              </a:solidFill>
              <a:effectLst/>
              <a:highlight>
                <a:srgbClr val="FFFFFF"/>
              </a:highlight>
              <a:latin typeface="se-nanum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7DEE4-27A3-4AFB-4163-2D0C6D41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4062677"/>
            <a:ext cx="75152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D4E239-A952-40DB-3292-BD0B749B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A63D-12DB-2E93-8FEE-C72F3E2AA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B2935FD-D55F-AFAC-DAC4-C0C3AAA1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27" y="1355148"/>
            <a:ext cx="942197" cy="6912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93DE1005-EE4C-BBA2-FF7E-2E2BD8F40A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994" y="1124720"/>
                <a:ext cx="8105496" cy="54726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b="1" dirty="0">
                    <a:latin typeface="KoPub돋움체_Pro Bold" pitchFamily="18" charset="-127"/>
                    <a:ea typeface="KoPub돋움체_Pro Bold" pitchFamily="18" charset="-127"/>
                  </a:rPr>
                  <a:t> </a:t>
                </a:r>
                <a:r>
                  <a:rPr lang="ko-KR" altLang="en-US" dirty="0" err="1"/>
                  <a:t>풀링</a:t>
                </a:r>
                <a:r>
                  <a:rPr lang="en-US" altLang="ko-KR" dirty="0"/>
                  <a:t>(Pooling) </a:t>
                </a:r>
                <a:r>
                  <a:rPr lang="ko-KR" altLang="en-US" dirty="0"/>
                  <a:t>연산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출력 크기 </a:t>
                </a:r>
                <a14:m>
                  <m:oMath xmlns:m="http://schemas.openxmlformats.org/officeDocument/2006/math">
                    <m:r>
                      <a:rPr lang="ko-KR" altLang="en-US" i="1"/>
                      <m:t>𝑂</m:t>
                    </m:r>
                  </m:oMath>
                </a14:m>
                <a:r>
                  <a:rPr lang="ko-KR" altLang="en-US" dirty="0"/>
                  <a:t>공식</a:t>
                </a:r>
                <a:r>
                  <a:rPr lang="en-US" altLang="ko-KR" dirty="0"/>
                  <a:t>: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sz="1700" dirty="0"/>
              </a:p>
              <a:p>
                <a:pPr lvl="1"/>
                <a:r>
                  <a:rPr lang="ko-KR" altLang="en-US" sz="1700" b="1" dirty="0"/>
                  <a:t>예시</a:t>
                </a:r>
                <a:r>
                  <a:rPr lang="en-US" altLang="ko-KR" sz="1700" dirty="0"/>
                  <a:t>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700" dirty="0"/>
                  <a:t>입력 </a:t>
                </a:r>
                <a14:m>
                  <m:oMath xmlns:m="http://schemas.openxmlformats.org/officeDocument/2006/math">
                    <m:r>
                      <a:rPr lang="en-US" altLang="ko-KR" sz="1700"/>
                      <m:t>26×26</m:t>
                    </m:r>
                  </m:oMath>
                </a14:m>
                <a:endParaRPr lang="en-US" altLang="ko-KR" sz="17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700" dirty="0" err="1"/>
                  <a:t>풀링</a:t>
                </a:r>
                <a:r>
                  <a:rPr lang="ko-KR" altLang="en-US" sz="1700" dirty="0"/>
                  <a:t> 윈도우 </a:t>
                </a:r>
                <a14:m>
                  <m:oMath xmlns:m="http://schemas.openxmlformats.org/officeDocument/2006/math">
                    <m:r>
                      <a:rPr lang="en-US" altLang="ko-KR" sz="1700"/>
                      <m:t>2×2</m:t>
                    </m:r>
                  </m:oMath>
                </a14:m>
                <a:endParaRPr lang="en-US" altLang="ko-KR" sz="17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ko-KR" altLang="en-US" sz="1700" dirty="0" err="1"/>
                  <a:t>스트라이드</a:t>
                </a:r>
                <a:r>
                  <a:rPr lang="ko-KR" altLang="en-US" sz="17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700"/>
                      <m:t>2</m:t>
                    </m:r>
                  </m:oMath>
                </a14:m>
                <a:endParaRPr lang="en-US" altLang="ko-KR" sz="1700" dirty="0"/>
              </a:p>
              <a:p>
                <a:pPr marL="973138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500" i="1"/>
                        <m:t>𝑂</m:t>
                      </m:r>
                      <m:r>
                        <a:rPr lang="en-US" altLang="ko-KR" sz="1500"/>
                        <m:t>=</m:t>
                      </m:r>
                      <m:f>
                        <m:fPr>
                          <m:ctrlPr>
                            <a:rPr lang="ko-KR" altLang="en-US" sz="1500" i="1"/>
                          </m:ctrlPr>
                        </m:fPr>
                        <m:num>
                          <m:r>
                            <a:rPr lang="en-US" altLang="ko-KR" sz="1500"/>
                            <m:t>26−2</m:t>
                          </m:r>
                        </m:num>
                        <m:den>
                          <m:r>
                            <a:rPr lang="en-US" altLang="ko-KR" sz="1500"/>
                            <m:t>2</m:t>
                          </m:r>
                        </m:den>
                      </m:f>
                      <m:r>
                        <a:rPr lang="en-US" altLang="ko-KR" sz="1500"/>
                        <m:t>+1=13</m:t>
                      </m:r>
                    </m:oMath>
                  </m:oMathPara>
                </a14:m>
                <a:endParaRPr lang="ko-KR" altLang="en-US" sz="1500" dirty="0"/>
              </a:p>
              <a:p>
                <a:pPr marL="677862" lvl="2" indent="0">
                  <a:buNone/>
                </a:pPr>
                <a:r>
                  <a:rPr lang="en-US" altLang="ko-KR" sz="1300" dirty="0"/>
                  <a:t>	</a:t>
                </a:r>
                <a:r>
                  <a:rPr lang="ko-KR" altLang="en-US" sz="1300" dirty="0"/>
                  <a:t>→ 출력</a:t>
                </a:r>
                <a:r>
                  <a:rPr lang="en-US" altLang="ko-KR" sz="13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300"/>
                      <m:t>13×13</m:t>
                    </m:r>
                  </m:oMath>
                </a14:m>
                <a:endParaRPr lang="ko-KR" altLang="en-US" sz="1300" dirty="0"/>
              </a:p>
            </p:txBody>
          </p:sp>
        </mc:Choice>
        <mc:Fallback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93DE1005-EE4C-BBA2-FF7E-2E2BD8F40A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994" y="1124720"/>
                <a:ext cx="8105496" cy="5472666"/>
              </a:xfrm>
              <a:blipFill>
                <a:blip r:embed="rId3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제목 1">
            <a:extLst>
              <a:ext uri="{FF2B5EF4-FFF2-40B4-BE49-F238E27FC236}">
                <a16:creationId xmlns:a16="http://schemas.microsoft.com/office/drawing/2014/main" id="{870F635B-8060-473F-7317-C0014D3B3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AD7E85-0C1C-043B-0C47-71346250B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69" y="2276860"/>
            <a:ext cx="1743318" cy="4936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9897D7-2B99-377F-66E3-FF52CE29D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507" y="2046432"/>
            <a:ext cx="5553850" cy="25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59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F0D2E7-1153-48B3-5B0D-4181D0A7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558" y="2245108"/>
            <a:ext cx="2073852" cy="236778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7881FBE-E779-BF5E-82D2-2E5FC06C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68" y="1239934"/>
            <a:ext cx="6895749" cy="49646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차원축소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(dimension reduction)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병진불변성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/>
              <a:t>Translation invariance)</a:t>
            </a:r>
            <a:r>
              <a:rPr lang="ko-KR" altLang="en-US" dirty="0"/>
              <a:t>을 위해 사용된다</a:t>
            </a:r>
            <a:r>
              <a:rPr lang="en-US" altLang="ko-KR" dirty="0"/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  - </a:t>
            </a:r>
            <a:r>
              <a:rPr lang="ko-KR" altLang="en-US" sz="1400" b="1" dirty="0">
                <a:solidFill>
                  <a:srgbClr val="0070C0"/>
                </a:solidFill>
              </a:rPr>
              <a:t>병진 불변성 </a:t>
            </a:r>
            <a:r>
              <a:rPr lang="en-US" altLang="ko-KR" sz="1400" b="1" dirty="0">
                <a:solidFill>
                  <a:srgbClr val="0070C0"/>
                </a:solidFill>
              </a:rPr>
              <a:t>(Translation invariance):</a:t>
            </a:r>
            <a:r>
              <a:rPr lang="ko-KR" altLang="en-US" sz="1400" b="1" dirty="0">
                <a:solidFill>
                  <a:srgbClr val="0070C0"/>
                </a:solidFill>
              </a:rPr>
              <a:t> 어떤 시스템이나 함수가 공간이나 시간에서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0070C0"/>
                </a:solidFill>
              </a:rPr>
              <a:t>   </a:t>
            </a:r>
            <a:r>
              <a:rPr lang="ko-KR" altLang="en-US" sz="1400" b="1" dirty="0">
                <a:solidFill>
                  <a:srgbClr val="0070C0"/>
                </a:solidFill>
              </a:rPr>
              <a:t> 입력이 이동</a:t>
            </a:r>
            <a:r>
              <a:rPr lang="en-US" altLang="ko-KR" sz="1400" b="1" dirty="0">
                <a:solidFill>
                  <a:srgbClr val="0070C0"/>
                </a:solidFill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</a:rPr>
              <a:t>즉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변위</a:t>
            </a:r>
            <a:r>
              <a:rPr lang="en-US" altLang="ko-KR" sz="1400" b="1" dirty="0">
                <a:solidFill>
                  <a:srgbClr val="0070C0"/>
                </a:solidFill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</a:rPr>
              <a:t>되더라도 그 동작이나 출력이 변하지 않는 성질을 의미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0070C0"/>
                </a:solidFill>
              </a:rPr>
              <a:t>   </a:t>
            </a:r>
            <a:r>
              <a:rPr lang="ko-KR" altLang="en-US" sz="1400" b="1" dirty="0">
                <a:solidFill>
                  <a:srgbClr val="0070C0"/>
                </a:solidFill>
              </a:rPr>
              <a:t>이미지 내의 객체가 조금 이동하더라도 </a:t>
            </a:r>
            <a:r>
              <a:rPr lang="en-US" altLang="ko-KR" sz="1400" b="1" dirty="0">
                <a:solidFill>
                  <a:srgbClr val="0070C0"/>
                </a:solidFill>
              </a:rPr>
              <a:t>CNN</a:t>
            </a:r>
            <a:r>
              <a:rPr lang="ko-KR" altLang="en-US" sz="1400" b="1" dirty="0">
                <a:solidFill>
                  <a:srgbClr val="0070C0"/>
                </a:solidFill>
              </a:rPr>
              <a:t>은 그것을 인식할 수 있음</a:t>
            </a:r>
            <a:r>
              <a:rPr lang="en-US" altLang="ko-KR" sz="1400" b="1" dirty="0">
                <a:solidFill>
                  <a:srgbClr val="0070C0"/>
                </a:solidFill>
              </a:rPr>
              <a:t>. 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0070C0"/>
                </a:solidFill>
              </a:rPr>
              <a:t>   </a:t>
            </a:r>
            <a:r>
              <a:rPr lang="ko-KR" altLang="en-US" sz="1400" b="1" dirty="0">
                <a:solidFill>
                  <a:srgbClr val="0070C0"/>
                </a:solidFill>
              </a:rPr>
              <a:t>이는 합성곱 층이 입력 이미지의 위치에 상관없이 패턴을 감지할 수 있기 때문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Pooling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층에서는 학습 파라미터가 없다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 x 2 window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 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가장 중요한 정보를 담은 큰 값을 가져간다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각각의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 map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대해 개별적으로 적용된다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피쳐차원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 dimension)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보다 작게 그리고 관리하기 쉽게 만든다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47C31D6-0A42-C0B7-E78E-FA1253BE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984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C46A-CD66-1CE6-9EFF-748C3DE5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4BD76585-F709-97FE-F782-902B63E97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82327"/>
            <a:ext cx="8468229" cy="55302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/>
              <a:t> 병진 불변성 </a:t>
            </a:r>
            <a:r>
              <a:rPr lang="en-US" altLang="ko-KR" sz="1600" b="1" dirty="0"/>
              <a:t>(Translation invariance)</a:t>
            </a:r>
            <a:endParaRPr lang="ko-KR" altLang="en-US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병진불변성</a:t>
            </a:r>
            <a:r>
              <a:rPr lang="en-US" altLang="ko-KR" dirty="0"/>
              <a:t>(Translation Invariance) </a:t>
            </a:r>
            <a:r>
              <a:rPr lang="ko-KR" altLang="en-US" dirty="0"/>
              <a:t>은 이미지나 신호 처리에서</a:t>
            </a:r>
            <a:r>
              <a:rPr lang="en-US" altLang="ko-KR" dirty="0"/>
              <a:t>, </a:t>
            </a:r>
            <a:r>
              <a:rPr lang="ko-KR" altLang="en-US" dirty="0"/>
              <a:t>객체가 이동</a:t>
            </a:r>
            <a:r>
              <a:rPr lang="en-US" altLang="ko-KR" dirty="0"/>
              <a:t>(translation)</a:t>
            </a:r>
            <a:r>
              <a:rPr lang="ko-KR" altLang="en-US" dirty="0"/>
              <a:t>하더라도 그 객체에 대한 네트워크의 반응이 일관되게 유지되는 특성을 의미한다</a:t>
            </a:r>
            <a:r>
              <a:rPr lang="en-US" altLang="ko-KR" dirty="0"/>
              <a:t>. </a:t>
            </a:r>
            <a:r>
              <a:rPr lang="ko-KR" altLang="en-US" dirty="0"/>
              <a:t>이를 통해 모델이 이미지 내 특정 패턴이나 객체가 위치에 관계없이 동일하게 인식할 수 있다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CNN</a:t>
            </a:r>
            <a:r>
              <a:rPr lang="ko-KR" altLang="en-US" dirty="0"/>
              <a:t>에서는 병진불변성을 다음 두 가지 요소를 통해 구현한다</a:t>
            </a:r>
            <a:endParaRPr lang="en-US" altLang="ko-KR" dirty="0"/>
          </a:p>
          <a:p>
            <a:pPr lvl="2">
              <a:buFont typeface="+mj-lt"/>
              <a:buAutoNum type="arabicPeriod"/>
            </a:pPr>
            <a:r>
              <a:rPr lang="ko-KR" altLang="en-US" sz="1600" b="1" dirty="0"/>
              <a:t>합성곱</a:t>
            </a:r>
            <a:r>
              <a:rPr lang="en-US" altLang="ko-KR" sz="1600" b="1" dirty="0"/>
              <a:t>(Convolution) </a:t>
            </a:r>
            <a:r>
              <a:rPr lang="ko-KR" altLang="en-US" sz="1600" b="1" dirty="0"/>
              <a:t>연산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0070C0"/>
                </a:solidFill>
              </a:rPr>
              <a:t>CNN</a:t>
            </a:r>
            <a:r>
              <a:rPr lang="ko-KR" altLang="en-US" sz="1600" b="1" dirty="0">
                <a:solidFill>
                  <a:srgbClr val="0070C0"/>
                </a:solidFill>
              </a:rPr>
              <a:t>의 필터는 이미지의 모든 위치에 동일하게 적용</a:t>
            </a:r>
            <a:r>
              <a:rPr lang="ko-KR" altLang="en-US" sz="1600" dirty="0"/>
              <a:t>되므로</a:t>
            </a:r>
            <a:r>
              <a:rPr lang="en-US" altLang="ko-KR" sz="1600" dirty="0"/>
              <a:t>, </a:t>
            </a:r>
            <a:r>
              <a:rPr lang="ko-KR" altLang="en-US" sz="1600" dirty="0"/>
              <a:t>특정 특징</a:t>
            </a:r>
            <a:r>
              <a:rPr lang="en-US" altLang="ko-KR" sz="1600" dirty="0"/>
              <a:t>(</a:t>
            </a:r>
            <a:r>
              <a:rPr lang="ko-KR" altLang="en-US" sz="1600" dirty="0"/>
              <a:t>에지</a:t>
            </a:r>
            <a:r>
              <a:rPr lang="en-US" altLang="ko-KR" sz="1600" dirty="0"/>
              <a:t>, </a:t>
            </a:r>
            <a:r>
              <a:rPr lang="ko-KR" altLang="en-US" sz="1600" dirty="0"/>
              <a:t>패턴 등</a:t>
            </a:r>
            <a:r>
              <a:rPr lang="en-US" altLang="ko-KR" sz="1600" dirty="0"/>
              <a:t>)</a:t>
            </a:r>
            <a:r>
              <a:rPr lang="ko-KR" altLang="en-US" sz="1600" dirty="0"/>
              <a:t>이 이미지 내 어느 위치에 있든 필터는 동일한 방식으로 반응한다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이를 통해 특정 위치에 </a:t>
            </a:r>
            <a:r>
              <a:rPr lang="ko-KR" altLang="en-US" sz="1600" dirty="0" err="1"/>
              <a:t>구애받지</a:t>
            </a:r>
            <a:r>
              <a:rPr lang="ko-KR" altLang="en-US" sz="1600" dirty="0"/>
              <a:t> 않고 특징을 감지할 수 있다</a:t>
            </a:r>
            <a:r>
              <a:rPr lang="en-US" altLang="ko-KR" sz="1600" dirty="0"/>
              <a:t>.</a:t>
            </a:r>
          </a:p>
          <a:p>
            <a:pPr lvl="2">
              <a:buFont typeface="+mj-lt"/>
              <a:buAutoNum type="arabicPeriod"/>
            </a:pPr>
            <a:r>
              <a:rPr lang="ko-KR" altLang="en-US" sz="1600" b="1" dirty="0" err="1"/>
              <a:t>풀링</a:t>
            </a:r>
            <a:r>
              <a:rPr lang="en-US" altLang="ko-KR" sz="1600" b="1" dirty="0"/>
              <a:t>(Pooling) </a:t>
            </a:r>
            <a:r>
              <a:rPr lang="ko-KR" altLang="en-US" sz="1600" b="1" dirty="0"/>
              <a:t>연산</a:t>
            </a:r>
            <a:r>
              <a:rPr lang="en-US" altLang="ko-KR" sz="1600" dirty="0"/>
              <a:t>: </a:t>
            </a:r>
            <a:r>
              <a:rPr lang="ko-KR" altLang="en-US" sz="1600" dirty="0"/>
              <a:t>주로 최대 </a:t>
            </a:r>
            <a:r>
              <a:rPr lang="ko-KR" altLang="en-US" sz="1600" dirty="0" err="1"/>
              <a:t>풀링</a:t>
            </a:r>
            <a:r>
              <a:rPr lang="en-US" altLang="ko-KR" sz="1600" dirty="0"/>
              <a:t>(Max Pooling)</a:t>
            </a:r>
            <a:r>
              <a:rPr lang="ko-KR" altLang="en-US" sz="1600" dirty="0"/>
              <a:t>이 사용되며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각 필터가 생성한 특성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일정 구역으로 나누어 구역 내의 최대 값을 선택하는 방식이다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이로 인해 약간의 위치 변화가 발생해도 특징의 값이 유지되어 모델이 일관된 반응을 보인다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dirty="0"/>
              <a:t>병진불변성 덕분에 </a:t>
            </a:r>
            <a:r>
              <a:rPr lang="en-US" altLang="ko-KR" dirty="0"/>
              <a:t>CNN</a:t>
            </a:r>
            <a:r>
              <a:rPr lang="ko-KR" altLang="en-US" dirty="0"/>
              <a:t>은 이미지 내 객체의 위치 변화에 덜 </a:t>
            </a:r>
            <a:r>
              <a:rPr lang="ko-KR" altLang="en-US" dirty="0" err="1"/>
              <a:t>민감해지며</a:t>
            </a:r>
            <a:r>
              <a:rPr lang="en-US" altLang="ko-KR" dirty="0"/>
              <a:t>, </a:t>
            </a:r>
            <a:r>
              <a:rPr lang="ko-KR" altLang="en-US" dirty="0"/>
              <a:t>이로써 학습 효율성이 높아지고 다양한 위치에서 객체를 인식할 수 있게 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404351A-4B00-C813-9243-F22C4C3F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286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A0975-80D6-AF32-AF43-D4354BFD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F5D42494-C661-D0BA-8ED6-FB4CC271D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1182327"/>
            <a:ext cx="8468229" cy="55302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병진 불변성 </a:t>
            </a:r>
            <a:r>
              <a:rPr lang="en-US" altLang="ko-KR" sz="1600" b="1" dirty="0"/>
              <a:t>(Translation invariance) </a:t>
            </a:r>
            <a:r>
              <a:rPr lang="ko-KR" altLang="en-US" sz="1600" b="1" dirty="0"/>
              <a:t>예시</a:t>
            </a:r>
            <a:endParaRPr lang="ko-KR" altLang="en-US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CNN</a:t>
            </a:r>
            <a:r>
              <a:rPr lang="ko-KR" altLang="en-US" dirty="0"/>
              <a:t>에서 </a:t>
            </a:r>
            <a:r>
              <a:rPr lang="ko-KR" altLang="en-US" b="1" dirty="0"/>
              <a:t>이미지 내 객체의 위치가 이동</a:t>
            </a:r>
            <a:r>
              <a:rPr lang="ko-KR" altLang="en-US" dirty="0"/>
              <a:t>된다는 것은</a:t>
            </a:r>
            <a:r>
              <a:rPr lang="en-US" altLang="ko-KR" dirty="0"/>
              <a:t>, </a:t>
            </a:r>
            <a:r>
              <a:rPr lang="ko-KR" altLang="en-US" dirty="0"/>
              <a:t>입력 이미지에 있는 객체가 원래 위치에서 다른 위치로 이동해도 모델이 이를 여전히 잘 인식할 수 있다는 것을 의미한다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객체가 중심에 있던 이미지와 왼쪽 상단</a:t>
            </a:r>
            <a:r>
              <a:rPr lang="en-US" altLang="ko-KR" dirty="0"/>
              <a:t>, </a:t>
            </a:r>
            <a:r>
              <a:rPr lang="ko-KR" altLang="en-US" dirty="0"/>
              <a:t>오른쪽 하단 등으로 약간씩 위치를 옮긴 여러 이미지를 생각해 볼 수 있다</a:t>
            </a:r>
            <a:r>
              <a:rPr lang="en-US" altLang="ko-KR" dirty="0"/>
              <a:t>. </a:t>
            </a:r>
            <a:r>
              <a:rPr lang="ko-KR" altLang="en-US" dirty="0"/>
              <a:t>몇 가지 예시를 통해 이를 구체적으로 설명하면 다음과 같다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예시 </a:t>
            </a:r>
            <a:r>
              <a:rPr lang="en-US" altLang="ko-KR" b="1" dirty="0"/>
              <a:t>1: </a:t>
            </a:r>
            <a:r>
              <a:rPr lang="ko-KR" altLang="en-US" b="1" dirty="0"/>
              <a:t>사람 얼굴 인식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중앙 위치</a:t>
            </a:r>
            <a:r>
              <a:rPr lang="en-US" altLang="ko-KR" sz="1600" dirty="0"/>
              <a:t>: </a:t>
            </a:r>
            <a:r>
              <a:rPr lang="ko-KR" altLang="en-US" sz="1600" dirty="0"/>
              <a:t>처음 입력 이미지에서 사람 얼굴이 중앙에 있다면 </a:t>
            </a:r>
            <a:r>
              <a:rPr lang="en-US" altLang="ko-KR" sz="1600" dirty="0"/>
              <a:t>CNN</a:t>
            </a:r>
            <a:r>
              <a:rPr lang="ko-KR" altLang="en-US" sz="1600" dirty="0"/>
              <a:t>은 이 위치에서 코</a:t>
            </a:r>
            <a:r>
              <a:rPr lang="en-US" altLang="ko-KR" sz="1600" dirty="0"/>
              <a:t>, </a:t>
            </a:r>
            <a:r>
              <a:rPr lang="ko-KR" altLang="en-US" sz="1600" dirty="0"/>
              <a:t>눈</a:t>
            </a:r>
            <a:r>
              <a:rPr lang="en-US" altLang="ko-KR" sz="1600" dirty="0"/>
              <a:t>, </a:t>
            </a:r>
            <a:r>
              <a:rPr lang="ko-KR" altLang="en-US" sz="1600" dirty="0"/>
              <a:t>입 등의 특징을 감지한다</a:t>
            </a:r>
            <a:r>
              <a:rPr lang="en-US" altLang="ko-KR" sz="16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위치 이동</a:t>
            </a:r>
            <a:r>
              <a:rPr lang="en-US" altLang="ko-KR" sz="1600" dirty="0"/>
              <a:t>: </a:t>
            </a:r>
            <a:r>
              <a:rPr lang="ko-KR" altLang="en-US" sz="1600" dirty="0"/>
              <a:t>사람이 카메라 앞에서 약간 움직여 얼굴이 이미지의 왼쪽으로 치우치거나 오른쪽으로 이동할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경우에도 병진불변성을 갖춘 </a:t>
            </a:r>
            <a:r>
              <a:rPr lang="en-US" altLang="ko-KR" sz="1600" dirty="0"/>
              <a:t>CNN</a:t>
            </a:r>
            <a:r>
              <a:rPr lang="ko-KR" altLang="en-US" sz="1600" dirty="0"/>
              <a:t>은 여전히 얼굴의 특징을 잘 감지하여 사람 얼굴로 인식할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b="1" dirty="0"/>
              <a:t>예시 </a:t>
            </a:r>
            <a:r>
              <a:rPr lang="en-US" altLang="ko-KR" b="1" dirty="0"/>
              <a:t>2: </a:t>
            </a:r>
            <a:r>
              <a:rPr lang="ko-KR" altLang="en-US" b="1" dirty="0"/>
              <a:t>도로 표지판 인식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중앙 위치</a:t>
            </a:r>
            <a:r>
              <a:rPr lang="en-US" altLang="ko-KR" sz="1600" dirty="0"/>
              <a:t>: </a:t>
            </a:r>
            <a:r>
              <a:rPr lang="ko-KR" altLang="en-US" sz="1600" dirty="0"/>
              <a:t>자율주행차의 카메라에 도로 표지판이 중앙에 위치한 상태로 입력되면</a:t>
            </a:r>
            <a:r>
              <a:rPr lang="en-US" altLang="ko-KR" sz="1600" dirty="0"/>
              <a:t>, CNN</a:t>
            </a:r>
            <a:r>
              <a:rPr lang="ko-KR" altLang="en-US" sz="1600" dirty="0"/>
              <a:t>은 그 위치에서 표지판의 텍스트와 색상 같은 주요 특징을 인식한다</a:t>
            </a:r>
            <a:r>
              <a:rPr lang="en-US" altLang="ko-KR" sz="16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600" b="1" dirty="0"/>
              <a:t>위치 이동</a:t>
            </a:r>
            <a:r>
              <a:rPr lang="en-US" altLang="ko-KR" sz="1600" dirty="0"/>
              <a:t>: </a:t>
            </a:r>
            <a:r>
              <a:rPr lang="ko-KR" altLang="en-US" sz="1600" dirty="0"/>
              <a:t>차량이 표지판을 지나면서</a:t>
            </a:r>
            <a:r>
              <a:rPr lang="en-US" altLang="ko-KR" sz="1600" dirty="0"/>
              <a:t>, </a:t>
            </a:r>
            <a:r>
              <a:rPr lang="ko-KR" altLang="en-US" sz="1600" dirty="0"/>
              <a:t>표지판이 이미지의 왼쪽 하단으로 이동하거나 오른쪽 상단으로 이동하는 등 위치가 바뀔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경우에도 병진불변성 덕분에 </a:t>
            </a:r>
            <a:r>
              <a:rPr lang="en-US" altLang="ko-KR" sz="1600" dirty="0"/>
              <a:t>CNN</a:t>
            </a:r>
            <a:r>
              <a:rPr lang="ko-KR" altLang="en-US" sz="1600" dirty="0"/>
              <a:t>은 표지판의 위치가 달라졌더라도 동일한 특징을 감지하고 표지판을 올바르게 인식할 수 있다</a:t>
            </a:r>
            <a:r>
              <a:rPr lang="en-US" altLang="ko-KR" sz="16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05B5939-D10E-1E2F-7308-19E39FBC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263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연산에는 두 가지가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      최대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(max pooling)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대상 영역에서 최댓값을 추출</a:t>
            </a:r>
          </a:p>
          <a:p>
            <a:pPr lvl="1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      평균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(average pooling)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대상 영역에서 평균을 반환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대부분의 합성곱 신경망에서는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각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평균화 시켜 중요한 가중치를 갖는 값의 특성이 희미해질 수 있기 때문임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23416"/>
            <a:ext cx="1143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10537"/>
            <a:ext cx="1143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9012635-457E-613E-0DA8-3F4ED2C2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 과정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첫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3, -1, -3, 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3717035"/>
            <a:ext cx="6056232" cy="226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21CFB36-5E1A-DE3D-6575-D532BB68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507744-937D-67AE-8D29-8743D632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5" y="1332302"/>
            <a:ext cx="7212312" cy="52074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29160B4-0033-8333-24EE-8CB37DC7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416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두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12, -1, 0, 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(12)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000582"/>
            <a:ext cx="6162584" cy="238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5EF8173-1A20-276B-83F0-FB3260A2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세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2, -3, 3, -2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968144"/>
            <a:ext cx="6288010" cy="29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C737E6F-9229-9960-3C4E-13E1B0C9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네 번째 최대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과정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0, 1, 4, -1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 중에서 최댓값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(4)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3025751"/>
            <a:ext cx="6529847" cy="3079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87D6A69-F965-F05E-7143-8E1B282C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계산 과정은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유사한 방식으로 진행하되 다음과 같이 각 필터의 평균으로 계산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507288"/>
            <a:ext cx="2885077" cy="212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963FB40-8C26-44F6-A97F-F7E7CF7C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Max pooling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그림은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평균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결과를 비교한 것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64895"/>
            <a:ext cx="6898277" cy="317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62CC9AA-6DBC-96F7-1DC6-11B3A4B2B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DE7BB-131B-B7DA-344A-6DB5E71A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2FA0499-262B-A287-6E9A-8F754D3F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124720"/>
            <a:ext cx="8105496" cy="553027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6400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sz="7200" b="1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sz="7200" b="1" dirty="0">
                <a:latin typeface="KoPub돋움체_Pro Light" pitchFamily="18" charset="-127"/>
                <a:ea typeface="KoPub돋움체_Pro Light" pitchFamily="18" charset="-127"/>
              </a:rPr>
              <a:t> 모델 </a:t>
            </a:r>
            <a:r>
              <a:rPr lang="ko-KR" altLang="en-US" sz="7200" b="1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sz="7200" b="1" dirty="0">
                <a:latin typeface="KoPub돋움체_Pro Light" pitchFamily="18" charset="-127"/>
                <a:ea typeface="KoPub돋움체_Pro Light" pitchFamily="18" charset="-127"/>
              </a:rPr>
              <a:t> 구현</a:t>
            </a:r>
            <a:endParaRPr lang="en-US" altLang="ko-KR" sz="72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6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6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6200" b="1" dirty="0">
                <a:latin typeface="KoPub돋움체_Pro Light" pitchFamily="18" charset="-127"/>
                <a:ea typeface="KoPub돋움체_Pro Light" pitchFamily="18" charset="-127"/>
              </a:rPr>
              <a:t>Layers.Conv2D(32, (3, 3), activation=’</a:t>
            </a:r>
            <a:r>
              <a:rPr lang="en-US" altLang="ko-KR" sz="6200" b="1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sz="6200" b="1" dirty="0">
                <a:latin typeface="KoPub돋움체_Pro Light" pitchFamily="18" charset="-127"/>
                <a:ea typeface="KoPub돋움체_Pro Light" pitchFamily="18" charset="-127"/>
              </a:rPr>
              <a:t>’, </a:t>
            </a:r>
            <a:r>
              <a:rPr lang="en-US" altLang="ko-KR" sz="6200" b="1" dirty="0" err="1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sz="6200" b="1" dirty="0">
                <a:latin typeface="KoPub돋움체_Pro Light" pitchFamily="18" charset="-127"/>
                <a:ea typeface="KoPub돋움체_Pro Light" pitchFamily="18" charset="-127"/>
              </a:rPr>
              <a:t>=(28, 28, 1))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6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6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28×28 크기의 흑백 이미지가 입력되면,</a:t>
            </a:r>
            <a:endParaRPr kumimoji="0" lang="en-US" altLang="ko-KR" sz="6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3×3 크기의 커널을 사용해서</a:t>
            </a:r>
            <a:endParaRPr kumimoji="0" lang="en-US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총 32개의 필터를 적용하여</a:t>
            </a:r>
            <a:endParaRPr kumimoji="0" lang="en-US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32개의 </a:t>
            </a:r>
            <a:r>
              <a:rPr kumimoji="0" lang="ko-KR" altLang="ko-KR" sz="6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map을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만들어 </a:t>
            </a:r>
            <a:r>
              <a:rPr kumimoji="0" lang="ko-KR" altLang="en-US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낸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6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결과는 다음 층으로 전달</a:t>
            </a:r>
            <a:r>
              <a:rPr kumimoji="0" lang="ko-KR" altLang="en-US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된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4DA227-88FD-55A0-473D-185B9E5A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73" y="1643183"/>
            <a:ext cx="8478433" cy="247710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0088722-B2A7-36EE-276A-67FF8E66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531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19D1D01A-0BF3-2835-C516-C31F07DB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41275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완전연결층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(Fully connected layer)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Fully connected layer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출력층에서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활성화 함수를 사용하는 전형적인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MLP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이다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- Fully connected: </a:t>
            </a:r>
            <a:r>
              <a:rPr lang="ko-KR" altLang="en-US" sz="1400" b="1" dirty="0" err="1">
                <a:latin typeface="KoPub돋움체_Pro Light" pitchFamily="18" charset="-127"/>
                <a:ea typeface="KoPub돋움체_Pro Light" pitchFamily="18" charset="-127"/>
              </a:rPr>
              <a:t>전층</a:t>
            </a: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(previous layer)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의 각각의 노드가 </a:t>
            </a:r>
            <a:r>
              <a:rPr lang="ko-KR" altLang="en-US" sz="1400" b="1" dirty="0" err="1">
                <a:latin typeface="KoPub돋움체_Pro Light" pitchFamily="18" charset="-127"/>
                <a:ea typeface="KoPub돋움체_Pro Light" pitchFamily="18" charset="-127"/>
              </a:rPr>
              <a:t>다음층</a:t>
            </a: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(next layer)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의 각각의 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     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노드와 연결된 상태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거친 출력은 입력 이미지의 고성능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나타낸다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Fully connected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완전 연결된 노드들은 입력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dimension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보다 작아지고 계산하기에 적합한 형태로 변경된다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완전연결층은 고품질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사용하여 입력 이미지를 분류하는데 사용된다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9D302F-E73A-49F3-20F7-6DD29D8F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13" y="5157210"/>
            <a:ext cx="4604499" cy="161299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9652CA6-4524-E23B-82CB-E17F552A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7501854" cy="384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0C3247F-C2BD-0B39-3717-E8C90A7A5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12755"/>
            <a:ext cx="4994718" cy="518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완전연결층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(Fully connected layer)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99E153D-6935-547D-492A-7893BB48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출력층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(output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소프트맥스 활성화 함수가 사용되는데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입력받은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사이의 값으로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사용하여 이미지가 각 레이블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(label)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속할 확률 값이 출력되며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가장 높은 확률 값을 갖는 레이블이 최종 값으로 선정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54A0F41-6C92-C63C-C6D7-E746BAC2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4D0B29-F532-A3FF-8472-B99A83A08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81" y="2227420"/>
            <a:ext cx="8632215" cy="237005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3FF2BF8-DBD7-1C76-0011-BBED6A128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24720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 CNN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아키텍쳐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종합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Convolution,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층은 기본 블록으로 사용된다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이런 층에서는 입력으로 부터 유용한 특징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(feature)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추출하고 비선형성을 만들며 차원을 축소한다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더불어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이동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왜곡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scaling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등에서도 다소 병진불변성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(invariant)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유지한다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성능이 좋은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들은 수십개의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컨볼루션층과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층으로 구성되어 있다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따라서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 pooling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층을 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컨볼류션층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다음에 위치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시키는게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중요하다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완전연결층은 분류기와 같은 역할을 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A4ACF-5C8B-7E8B-E80A-3EEB559E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80" y="4523533"/>
            <a:ext cx="7221922" cy="218762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60EC312-BFA4-1AB9-FE81-F41E67B7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6AB80D-4AB7-FEF2-04D2-D07167B3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5" y="3256179"/>
            <a:ext cx="8316486" cy="35506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2AB84-DEE5-BC2A-2299-2CDF12DD3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07" y="1703362"/>
            <a:ext cx="7834552" cy="14382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81D0F0-2A14-EC56-91A4-718381D5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459" y="904751"/>
            <a:ext cx="3571634" cy="84188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0554C9E-294C-B29E-E8C1-982A1497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85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8E0472C-4533-CC70-B0B7-726618DB3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7" y="1355149"/>
            <a:ext cx="4649076" cy="5357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900" b="1" dirty="0">
                <a:latin typeface="KoPub돋움체_Pro Bold" pitchFamily="18" charset="-127"/>
                <a:ea typeface="KoPub돋움체_Pro Bold" pitchFamily="18" charset="-127"/>
              </a:rPr>
              <a:t> CNN </a:t>
            </a:r>
            <a:r>
              <a:rPr lang="ko-KR" altLang="en-US" sz="1900" b="1" dirty="0" err="1">
                <a:latin typeface="KoPub돋움체_Pro Bold" pitchFamily="18" charset="-127"/>
                <a:ea typeface="KoPub돋움체_Pro Bold" pitchFamily="18" charset="-127"/>
              </a:rPr>
              <a:t>아키텍쳐</a:t>
            </a:r>
            <a:r>
              <a:rPr lang="en-US" altLang="ko-KR" sz="1900" b="1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sz="1900" b="1" dirty="0">
                <a:latin typeface="KoPub돋움체_Pro Bold" pitchFamily="18" charset="-127"/>
                <a:ea typeface="KoPub돋움체_Pro Bold" pitchFamily="18" charset="-127"/>
              </a:rPr>
              <a:t>종합</a:t>
            </a:r>
            <a:r>
              <a:rPr lang="en-US" altLang="ko-KR" sz="1900" b="1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ko-KR" altLang="en-US" sz="19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시각화 측면에서 더 많은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가질수록 네트워크는 더 복잡한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 할 수 있다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낮은 층의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픽셀값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들로 부터 작은 가장자리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(edge)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같은 패턴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(pattern))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식별하고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중간층에서는 눈과 같은 간단한 형태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(shape)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식별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할수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있도록 이러한 패턴을 사용한다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고층에서는 얼굴과 같은 고품질의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피쳐를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식별할수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있도록 이러한 형태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(shape)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사용한다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87966E-F96C-E86F-12E0-59A58C60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14" y="2046432"/>
            <a:ext cx="3815440" cy="432052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D971D42-885E-0FD2-8109-6EDED5F4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718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09F7C4-B60A-58A8-EE63-48D744CC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4" y="1412755"/>
            <a:ext cx="8064980" cy="493288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DCE7D71-B8AA-CC97-66F5-B1A46F117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678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3A6F0D-B4C3-F862-9D06-04F9861B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87" y="1114535"/>
            <a:ext cx="819264" cy="110505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322D6A3-4800-9830-7BF4-7641E985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8105496" cy="56454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 </a:t>
            </a:r>
            <a:r>
              <a:rPr lang="ko-KR" altLang="en-US" b="1" dirty="0" err="1"/>
              <a:t>합성곱</a:t>
            </a:r>
            <a:r>
              <a:rPr lang="ko-KR" altLang="en-US" b="1" dirty="0"/>
              <a:t> 신경망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r>
              <a:rPr lang="ko-KR" altLang="en-US" dirty="0"/>
              <a:t>은 </a:t>
            </a:r>
            <a:r>
              <a:rPr lang="ko-KR" altLang="en-US" b="1" dirty="0"/>
              <a:t>이미지</a:t>
            </a:r>
            <a:r>
              <a:rPr lang="en-US" altLang="ko-KR" b="1" dirty="0"/>
              <a:t>, </a:t>
            </a:r>
            <a:r>
              <a:rPr lang="ko-KR" altLang="en-US" b="1" dirty="0"/>
              <a:t>음성</a:t>
            </a:r>
            <a:r>
              <a:rPr lang="en-US" altLang="ko-KR" b="1" dirty="0"/>
              <a:t>, </a:t>
            </a:r>
            <a:r>
              <a:rPr lang="ko-KR" altLang="en-US" b="1" dirty="0"/>
              <a:t>텍스트 등과 같은 구조화된 데이터</a:t>
            </a:r>
            <a:r>
              <a:rPr lang="ko-KR" altLang="en-US" dirty="0"/>
              <a:t>를 처리하는 데 매우 효과적인 </a:t>
            </a:r>
            <a:r>
              <a:rPr lang="ko-KR" altLang="en-US" b="1" dirty="0"/>
              <a:t>딥러닝 모델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b="1" dirty="0"/>
              <a:t>이미지 분류</a:t>
            </a:r>
            <a:r>
              <a:rPr lang="en-US" altLang="ko-KR" b="1" dirty="0"/>
              <a:t>, </a:t>
            </a:r>
            <a:r>
              <a:rPr lang="ko-KR" altLang="en-US" b="1" dirty="0"/>
              <a:t>객체 탐지</a:t>
            </a:r>
            <a:r>
              <a:rPr lang="en-US" altLang="ko-KR" b="1" dirty="0"/>
              <a:t>, </a:t>
            </a:r>
            <a:r>
              <a:rPr lang="ko-KR" altLang="en-US" b="1" dirty="0"/>
              <a:t>영상 처리</a:t>
            </a:r>
            <a:r>
              <a:rPr lang="ko-KR" altLang="en-US" dirty="0"/>
              <a:t>에서 강력한 성능을 보인다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기본 아이디어는 </a:t>
            </a:r>
            <a:r>
              <a:rPr lang="ko-KR" altLang="en-US" b="1" dirty="0"/>
              <a:t>사람이 보는 방식처럼</a:t>
            </a:r>
            <a:r>
              <a:rPr lang="en-US" altLang="ko-KR" b="1" dirty="0"/>
              <a:t>, </a:t>
            </a:r>
            <a:r>
              <a:rPr lang="ko-KR" altLang="en-US" b="1" dirty="0"/>
              <a:t>전체 데이터를 한꺼번에 보지 않고 작은 지역</a:t>
            </a:r>
            <a:r>
              <a:rPr lang="en-US" altLang="ko-KR" b="1" dirty="0"/>
              <a:t>(</a:t>
            </a:r>
            <a:r>
              <a:rPr lang="ko-KR" altLang="en-US" b="1" dirty="0"/>
              <a:t>패치</a:t>
            </a:r>
            <a:r>
              <a:rPr lang="en-US" altLang="ko-KR" b="1" dirty="0"/>
              <a:t>)</a:t>
            </a:r>
            <a:r>
              <a:rPr lang="ko-KR" altLang="en-US" b="1" dirty="0"/>
              <a:t>을 살펴보며 특징을 추출</a:t>
            </a:r>
            <a:r>
              <a:rPr lang="ko-KR" altLang="en-US" dirty="0"/>
              <a:t>하는 것이다</a:t>
            </a:r>
            <a:endParaRPr lang="en-US" altLang="ko-KR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 주요 구성요소</a:t>
            </a:r>
          </a:p>
          <a:p>
            <a:pPr marL="677863" lvl="1" indent="-342900">
              <a:lnSpc>
                <a:spcPct val="150000"/>
              </a:lnSpc>
              <a:buAutoNum type="arabicParenBoth"/>
            </a:pPr>
            <a:r>
              <a:rPr lang="ko-KR" altLang="en-US" dirty="0" err="1"/>
              <a:t>합성곱</a:t>
            </a:r>
            <a:r>
              <a:rPr lang="ko-KR" altLang="en-US" dirty="0"/>
              <a:t> 층 </a:t>
            </a:r>
            <a:r>
              <a:rPr lang="en-US" altLang="ko-KR" dirty="0"/>
              <a:t>(Convolution Layer) </a:t>
            </a:r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이미지나 입력 데이터를 작은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필터(커널, 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Kernel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로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슬라이딩하면서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곱셈·덧셈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연산을 수행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수학적 정의:</a:t>
            </a:r>
          </a:p>
          <a:p>
            <a:pPr marL="677863" lvl="1" indent="-342900">
              <a:lnSpc>
                <a:spcPct val="150000"/>
              </a:lnSpc>
              <a:buAutoNum type="arabicParenBoth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6EEE7D-D00C-A92E-F195-0E66971DE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44" y="5638178"/>
            <a:ext cx="4775575" cy="613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431215-5E85-6890-648B-534F8AF6A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174" y="5151865"/>
            <a:ext cx="3440172" cy="14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1F3D4-A559-2D7D-A96E-6C4525815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4E38A-EC92-ED53-2A49-154F4083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7E3B23-F7DD-3E5A-78A3-089968B30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87" y="1114535"/>
            <a:ext cx="819264" cy="110505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05F20271-2E3C-E30E-8EF5-8DD5D37F2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8393530" cy="581830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  주요 구성요소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(2) </a:t>
            </a:r>
            <a:r>
              <a:rPr lang="ko-KR" altLang="en-US" dirty="0"/>
              <a:t>활성화 함수 </a:t>
            </a:r>
            <a:r>
              <a:rPr lang="en-US" altLang="ko-KR" dirty="0"/>
              <a:t>(Activation Function)</a:t>
            </a:r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합성곱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연산 결과를 비선형 함수에 통과시킴 → 복잡한 패턴 학습 가능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주로 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ReLU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Rectified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Linear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Unit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ko-KR" altLang="ko-KR" sz="1600" i="1" dirty="0" err="1">
                <a:solidFill>
                  <a:schemeClr val="tx1"/>
                </a:solidFill>
                <a:latin typeface="Arial" panose="020B0604020202020204" pitchFamily="34" charset="0"/>
              </a:rPr>
              <a:t>f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=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max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⁡(0,</a:t>
            </a:r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) 사용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기울기 소실 문제를 완화하고 계산이 단순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(3) </a:t>
            </a:r>
            <a:r>
              <a:rPr lang="ko-KR" altLang="en-US" dirty="0" err="1"/>
              <a:t>풀링</a:t>
            </a:r>
            <a:r>
              <a:rPr lang="ko-KR" altLang="en-US" dirty="0"/>
              <a:t> 층 </a:t>
            </a:r>
            <a:r>
              <a:rPr lang="en-US" altLang="ko-KR" dirty="0"/>
              <a:t>(Pooling Layer)</a:t>
            </a:r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특징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맵의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크기를 줄이는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다운샘플링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과정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주요 목적: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303338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연산량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감소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303338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지역적 특징의 위치 변화에 대한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불변성(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invariance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확보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303338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대표적 방식: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최대 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풀링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Max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Pooling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→ 일정 구역에서 가장 큰 값만 추출</a:t>
            </a:r>
          </a:p>
          <a:p>
            <a:pPr marL="334963" lvl="1" indent="0">
              <a:lnSpc>
                <a:spcPct val="150000"/>
              </a:lnSpc>
              <a:buNone/>
            </a:pPr>
            <a:r>
              <a:rPr lang="en-US" altLang="ko-KR" dirty="0"/>
              <a:t>(4) </a:t>
            </a:r>
            <a:r>
              <a:rPr lang="ko-KR" altLang="en-US" dirty="0"/>
              <a:t>완전 연결 층 </a:t>
            </a:r>
            <a:r>
              <a:rPr lang="en-US" altLang="ko-KR" dirty="0"/>
              <a:t>(Fully Connected Layer, FC)</a:t>
            </a:r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마지막 단계에서 추출된 특징들을 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벡터로 펼쳐(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Dense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ko-KR" altLang="ko-KR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Layer</a:t>
            </a:r>
            <a:r>
              <a:rPr lang="ko-KR" altLang="ko-KR" sz="1600" b="1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분류기(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Classifier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에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연결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예: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소프트맥스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Softmax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) 함수를 사용해 클래스별 확률로 출력.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9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E3C83-5DC6-385D-4E6C-EDB784036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F7B36-4610-DC12-9274-2F548B8F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87E406-09A1-9247-3737-D65B80EAC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587" y="1114535"/>
            <a:ext cx="819264" cy="1105054"/>
          </a:xfrm>
          <a:prstGeom prst="rect">
            <a:avLst/>
          </a:prstGeom>
        </p:spPr>
      </p:pic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AE70D97B-E316-4693-1192-C3B28F482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951899"/>
            <a:ext cx="8393530" cy="58183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  </a:t>
            </a:r>
            <a:r>
              <a:rPr lang="en-US" altLang="ko-KR" b="1" dirty="0"/>
              <a:t>CNN</a:t>
            </a:r>
            <a:r>
              <a:rPr lang="ko-KR" altLang="en-US" b="1" dirty="0"/>
              <a:t>의 장점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지역적 특징 학습</a:t>
            </a:r>
            <a:r>
              <a:rPr lang="en-US" altLang="ko-KR" dirty="0"/>
              <a:t>: </a:t>
            </a:r>
            <a:r>
              <a:rPr lang="ko-KR" altLang="en-US" dirty="0"/>
              <a:t>필터가 국소적인 패턴</a:t>
            </a:r>
            <a:r>
              <a:rPr lang="en-US" altLang="ko-KR" dirty="0"/>
              <a:t>(</a:t>
            </a:r>
            <a:r>
              <a:rPr lang="ko-KR" altLang="en-US" dirty="0"/>
              <a:t>모서리</a:t>
            </a:r>
            <a:r>
              <a:rPr lang="en-US" altLang="ko-KR" dirty="0"/>
              <a:t>, </a:t>
            </a:r>
            <a:r>
              <a:rPr lang="ko-KR" altLang="en-US" dirty="0"/>
              <a:t>색 변화 등</a:t>
            </a:r>
            <a:r>
              <a:rPr lang="en-US" altLang="ko-KR" dirty="0"/>
              <a:t>)</a:t>
            </a:r>
            <a:r>
              <a:rPr lang="ko-KR" altLang="en-US" dirty="0"/>
              <a:t>을 자동으로 추출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파라미터 효율성</a:t>
            </a:r>
            <a:r>
              <a:rPr lang="en-US" altLang="ko-KR" dirty="0"/>
              <a:t>: </a:t>
            </a:r>
            <a:r>
              <a:rPr lang="ko-KR" altLang="en-US" dirty="0"/>
              <a:t>전통적인 완전연결 신경망보다 학습해야 할 가중치 수가 훨씬 적음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계층적 특징 학습</a:t>
            </a:r>
            <a:r>
              <a:rPr lang="en-US" altLang="ko-KR" dirty="0"/>
              <a:t>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초기 층</a:t>
            </a:r>
            <a:r>
              <a:rPr lang="en-US" altLang="ko-KR" dirty="0"/>
              <a:t>: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모서리 같은 </a:t>
            </a:r>
            <a:r>
              <a:rPr lang="ko-KR" altLang="en-US" dirty="0" err="1"/>
              <a:t>저수준</a:t>
            </a:r>
            <a:r>
              <a:rPr lang="ko-KR" altLang="en-US" dirty="0"/>
              <a:t> 특징</a:t>
            </a:r>
            <a:endParaRPr lang="en-US" altLang="ko-KR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중간 층</a:t>
            </a:r>
            <a:r>
              <a:rPr lang="en-US" altLang="ko-KR" dirty="0"/>
              <a:t>: </a:t>
            </a:r>
            <a:r>
              <a:rPr lang="ko-KR" altLang="en-US" dirty="0"/>
              <a:t>형태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endParaRPr lang="en-US" altLang="ko-KR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마지막 층</a:t>
            </a:r>
            <a:r>
              <a:rPr lang="en-US" altLang="ko-KR" dirty="0"/>
              <a:t>: </a:t>
            </a:r>
            <a:r>
              <a:rPr lang="ko-KR" altLang="en-US" dirty="0"/>
              <a:t>객체 전체 의미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/>
              <a:t>CNN</a:t>
            </a:r>
            <a:r>
              <a:rPr lang="ko-KR" altLang="en-US" b="1" dirty="0"/>
              <a:t>의 응용</a:t>
            </a:r>
            <a:endParaRPr lang="en-US" altLang="ko-KR" b="1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이미지 분류 (예: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손글씨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숫자 인식, 얼굴 인식)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객체 탐지 (YOLO, 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Faster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 R-CNN 등)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이미지 분할 (</a:t>
            </a:r>
            <a:r>
              <a:rPr lang="ko-KR" altLang="ko-K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Segmentation</a:t>
            </a: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자연어 처리 (텍스트 분류, 감정 분석)</a:t>
            </a: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chemeClr val="tx1"/>
                </a:solidFill>
                <a:latin typeface="Arial" panose="020B0604020202020204" pitchFamily="34" charset="0"/>
              </a:rPr>
              <a:t>의료 영상 분석, 자율 주행 등 다양한 분야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9652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35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7C385F-C454-08E5-4946-B676898B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0" y="3140965"/>
            <a:ext cx="7950596" cy="3524619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0A2102C-D297-FCFB-23AB-DC3B2578D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297541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아카텍쳐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1998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LeCun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교수가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인식을 위한 첫번째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만듬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비슷한 구조를 가진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ILSVRC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경진대회에 우승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D5D158E-B121-0D9E-2250-EFD23CEC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09" y="260614"/>
            <a:ext cx="3153508" cy="627903"/>
          </a:xfrm>
        </p:spPr>
        <p:txBody>
          <a:bodyPr/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합성곱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9844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5511</TotalTime>
  <Words>3333</Words>
  <Application>Microsoft Office PowerPoint</Application>
  <PresentationFormat>화면 슬라이드 쇼(4:3)</PresentationFormat>
  <Paragraphs>366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6" baseType="lpstr">
      <vt:lpstr>Arial Unicode MS</vt:lpstr>
      <vt:lpstr>inherit</vt:lpstr>
      <vt:lpstr>KoPub돋움체_Pro Bold</vt:lpstr>
      <vt:lpstr>KoPub돋움체_Pro Light</vt:lpstr>
      <vt:lpstr>se-nanumgothic</vt:lpstr>
      <vt:lpstr>var(--se-text-default-value-font-family)</vt:lpstr>
      <vt:lpstr>맑은 고딕</vt:lpstr>
      <vt:lpstr>Arial</vt:lpstr>
      <vt:lpstr>Calibri</vt:lpstr>
      <vt:lpstr>Cambria Math</vt:lpstr>
      <vt:lpstr>Courier New</vt:lpstr>
      <vt:lpstr>Verdana</vt:lpstr>
      <vt:lpstr>Wingdings</vt:lpstr>
      <vt:lpstr>1_Office Theme</vt:lpstr>
      <vt:lpstr>2_Office Theme</vt:lpstr>
      <vt:lpstr>합성곱 신경망 (Convolution Neural Network)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  <vt:lpstr>합성곱 신경망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주흠 권</cp:lastModifiedBy>
  <cp:revision>698</cp:revision>
  <cp:lastPrinted>2016-08-10T06:58:55Z</cp:lastPrinted>
  <dcterms:created xsi:type="dcterms:W3CDTF">2013-04-05T19:58:06Z</dcterms:created>
  <dcterms:modified xsi:type="dcterms:W3CDTF">2025-09-28T13:48:38Z</dcterms:modified>
</cp:coreProperties>
</file>